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6"/>
  </p:notesMasterIdLst>
  <p:sldIdLst>
    <p:sldId id="336" r:id="rId2"/>
    <p:sldId id="444" r:id="rId3"/>
    <p:sldId id="445" r:id="rId4"/>
    <p:sldId id="308" r:id="rId5"/>
    <p:sldId id="446" r:id="rId6"/>
    <p:sldId id="447" r:id="rId7"/>
    <p:sldId id="448" r:id="rId8"/>
    <p:sldId id="449" r:id="rId9"/>
    <p:sldId id="450" r:id="rId10"/>
    <p:sldId id="451" r:id="rId11"/>
    <p:sldId id="452" r:id="rId12"/>
    <p:sldId id="453" r:id="rId13"/>
    <p:sldId id="454" r:id="rId14"/>
    <p:sldId id="404" r:id="rId15"/>
    <p:sldId id="455" r:id="rId16"/>
    <p:sldId id="400" r:id="rId17"/>
    <p:sldId id="456" r:id="rId18"/>
    <p:sldId id="457" r:id="rId19"/>
    <p:sldId id="458" r:id="rId20"/>
    <p:sldId id="459" r:id="rId21"/>
    <p:sldId id="460" r:id="rId22"/>
    <p:sldId id="443" r:id="rId23"/>
    <p:sldId id="442" r:id="rId24"/>
    <p:sldId id="332" r:id="rId25"/>
  </p:sldIdLst>
  <p:sldSz cx="13439775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423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lenik Agnieszka" initials="PA" lastIdx="1" clrIdx="0">
    <p:extLst>
      <p:ext uri="{19B8F6BF-5375-455C-9EA6-DF929625EA0E}">
        <p15:presenceInfo xmlns:p15="http://schemas.microsoft.com/office/powerpoint/2012/main" userId="S::Agnieszka.Palenik@mfipr.gov.pl::6a0c958d-6557-4bbd-8aa6-03360055b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D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1" autoAdjust="0"/>
    <p:restoredTop sz="95033" autoAdjust="0"/>
  </p:normalViewPr>
  <p:slideViewPr>
    <p:cSldViewPr showGuides="1">
      <p:cViewPr varScale="1">
        <p:scale>
          <a:sx n="68" d="100"/>
          <a:sy n="68" d="100"/>
        </p:scale>
        <p:origin x="907" y="38"/>
      </p:cViewPr>
      <p:guideLst>
        <p:guide orient="horz" pos="2381"/>
        <p:guide pos="42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0001534423399426E-2"/>
          <c:y val="0.14818269735836948"/>
          <c:w val="0.90340721566166482"/>
          <c:h val="0.558431396578365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POIiŚ 14-20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 w="9525" cap="flat" cmpd="sng" algn="ctr">
              <a:noFill/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0"/>
                  <c:y val="-1.79188568051545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528-41C2-96CC-46AA351E4194}"/>
                </c:ext>
              </c:extLst>
            </c:dLbl>
            <c:dLbl>
              <c:idx val="1"/>
              <c:layout>
                <c:manualLayout>
                  <c:x val="1.0558068127686355E-2"/>
                  <c:y val="-1.79188568051545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528-41C2-96CC-46AA351E4194}"/>
                </c:ext>
              </c:extLst>
            </c:dLbl>
            <c:dLbl>
              <c:idx val="2"/>
              <c:layout>
                <c:manualLayout>
                  <c:x val="1.0558068127686355E-2"/>
                  <c:y val="-2.04786934916052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528-41C2-96CC-46AA351E4194}"/>
                </c:ext>
              </c:extLst>
            </c:dLbl>
            <c:dLbl>
              <c:idx val="3"/>
              <c:layout>
                <c:manualLayout>
                  <c:x val="1.0558068127686355E-2"/>
                  <c:y val="-1.79188568051545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528-41C2-96CC-46AA351E419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207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Arkusz1!$A$2:$A$5</c:f>
              <c:strCache>
                <c:ptCount val="4"/>
                <c:pt idx="0">
                  <c:v>adaptacja do zmian klimatu</c:v>
                </c:pt>
                <c:pt idx="1">
                  <c:v>gospodarka wodno-ściekowa</c:v>
                </c:pt>
                <c:pt idx="2">
                  <c:v>gospodarka odpadami</c:v>
                </c:pt>
                <c:pt idx="3">
                  <c:v>przyroda, środowisko miejskie, rekultywacja</c:v>
                </c:pt>
              </c:strCache>
            </c:strRef>
          </c:cat>
          <c:val>
            <c:numRef>
              <c:f>Arkusz1!$B$2:$B$5</c:f>
              <c:numCache>
                <c:formatCode>#,##0</c:formatCode>
                <c:ptCount val="4"/>
                <c:pt idx="0">
                  <c:v>920</c:v>
                </c:pt>
                <c:pt idx="1">
                  <c:v>1922</c:v>
                </c:pt>
                <c:pt idx="2">
                  <c:v>278</c:v>
                </c:pt>
                <c:pt idx="3">
                  <c:v>388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528-41C2-96CC-46AA351E419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FEnIKS 21-27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  <a:alpha val="80000"/>
              </a:schemeClr>
            </a:solidFill>
            <a:ln w="9525" cap="flat" cmpd="sng" algn="ctr">
              <a:noFill/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1.5082954468123336E-2"/>
                  <c:y val="-2.55983668645064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528-41C2-96CC-46AA351E4194}"/>
                </c:ext>
              </c:extLst>
            </c:dLbl>
            <c:dLbl>
              <c:idx val="1"/>
              <c:layout>
                <c:manualLayout>
                  <c:x val="1.9607840808560262E-2"/>
                  <c:y val="-2.55983668645064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528-41C2-96CC-46AA351E4194}"/>
                </c:ext>
              </c:extLst>
            </c:dLbl>
            <c:dLbl>
              <c:idx val="2"/>
              <c:layout>
                <c:manualLayout>
                  <c:x val="1.3574659021310916E-2"/>
                  <c:y val="-2.04786934916052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528-41C2-96CC-46AA351E4194}"/>
                </c:ext>
              </c:extLst>
            </c:dLbl>
            <c:dLbl>
              <c:idx val="3"/>
              <c:layout>
                <c:manualLayout>
                  <c:x val="1.8099545361747925E-2"/>
                  <c:y val="-1.79188568051545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528-41C2-96CC-46AA351E419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207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Arkusz1!$A$2:$A$5</c:f>
              <c:strCache>
                <c:ptCount val="4"/>
                <c:pt idx="0">
                  <c:v>adaptacja do zmian klimatu</c:v>
                </c:pt>
                <c:pt idx="1">
                  <c:v>gospodarka wodno-ściekowa</c:v>
                </c:pt>
                <c:pt idx="2">
                  <c:v>gospodarka odpadami</c:v>
                </c:pt>
                <c:pt idx="3">
                  <c:v>przyroda, środowisko miejskie, rekultywacja</c:v>
                </c:pt>
              </c:strCache>
            </c:strRef>
          </c:cat>
          <c:val>
            <c:numRef>
              <c:f>Arkusz1!$C$2:$C$5</c:f>
              <c:numCache>
                <c:formatCode>#,##0</c:formatCode>
                <c:ptCount val="4"/>
                <c:pt idx="0">
                  <c:v>1967</c:v>
                </c:pt>
                <c:pt idx="1">
                  <c:v>1230</c:v>
                </c:pt>
                <c:pt idx="2">
                  <c:v>160</c:v>
                </c:pt>
                <c:pt idx="3">
                  <c:v>310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7528-41C2-96CC-46AA351E41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8178272"/>
        <c:axId val="318180624"/>
        <c:axId val="0"/>
      </c:bar3DChart>
      <c:catAx>
        <c:axId val="318178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pl-PL"/>
          </a:p>
        </c:txPr>
        <c:crossAx val="318180624"/>
        <c:crosses val="autoZero"/>
        <c:auto val="1"/>
        <c:lblAlgn val="ctr"/>
        <c:lblOffset val="100"/>
        <c:noMultiLvlLbl val="0"/>
      </c:catAx>
      <c:valAx>
        <c:axId val="318180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pl-PL"/>
          </a:p>
        </c:txPr>
        <c:crossAx val="318178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rgbClr val="00207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9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EFF2B-0721-7148-92D1-1650B5B78E9F}" type="datetimeFigureOut">
              <a:rPr lang="pl-PL" smtClean="0"/>
              <a:t>20.09.2024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2B4DB-5212-AD42-B2C1-BD19AC94D4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2773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ymbol zastępczy obrazu slajdu 1">
            <a:extLst>
              <a:ext uri="{FF2B5EF4-FFF2-40B4-BE49-F238E27FC236}">
                <a16:creationId xmlns:a16="http://schemas.microsoft.com/office/drawing/2014/main" id="{BAEE2547-540A-1C34-FE42-74B7256CA3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Symbol zastępczy notatek 2">
            <a:extLst>
              <a:ext uri="{FF2B5EF4-FFF2-40B4-BE49-F238E27FC236}">
                <a16:creationId xmlns:a16="http://schemas.microsoft.com/office/drawing/2014/main" id="{DDF80B94-0AD1-674B-9CD7-B6303076AB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sz="1100"/>
          </a:p>
        </p:txBody>
      </p:sp>
      <p:sp>
        <p:nvSpPr>
          <p:cNvPr id="18436" name="Symbol zastępczy numeru slajdu 3">
            <a:extLst>
              <a:ext uri="{FF2B5EF4-FFF2-40B4-BE49-F238E27FC236}">
                <a16:creationId xmlns:a16="http://schemas.microsoft.com/office/drawing/2014/main" id="{B1643D38-FEB1-BF10-7F1F-D0C9BA7904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B3A1AAAA-A27A-45D8-A6BC-60C8906F3B44}" type="slidenum">
              <a:rPr lang="pl-PL" altLang="pl-PL" smtClean="0"/>
              <a:pPr/>
              <a:t>1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2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619060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4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14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588344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15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4693338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ymbol zastępczy obrazu slajdu 1">
            <a:extLst>
              <a:ext uri="{FF2B5EF4-FFF2-40B4-BE49-F238E27FC236}">
                <a16:creationId xmlns:a16="http://schemas.microsoft.com/office/drawing/2014/main" id="{466BD8E8-B3B3-7AB7-A7D9-28512CC473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Symbol zastępczy notatek 2">
            <a:extLst>
              <a:ext uri="{FF2B5EF4-FFF2-40B4-BE49-F238E27FC236}">
                <a16:creationId xmlns:a16="http://schemas.microsoft.com/office/drawing/2014/main" id="{4ECC5434-4ECC-331F-C4CA-9B68E47CD8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75780" name="Symbol zastępczy numeru slajdu 3">
            <a:extLst>
              <a:ext uri="{FF2B5EF4-FFF2-40B4-BE49-F238E27FC236}">
                <a16:creationId xmlns:a16="http://schemas.microsoft.com/office/drawing/2014/main" id="{092FFC74-E949-55C8-0CF9-F6786888A3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96D3F3AB-27F5-4E4A-B72A-414B2435B818}" type="slidenum">
              <a:rPr lang="pl-PL" altLang="pl-PL" smtClean="0"/>
              <a:pPr/>
              <a:t>24</a:t>
            </a:fld>
            <a:endParaRPr lang="pl-PL" alt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290469" y="1973819"/>
            <a:ext cx="10860206" cy="4326381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</a:extLst>
          </p:cNvPr>
          <p:cNvSpPr/>
          <p:nvPr userDrawn="1"/>
        </p:nvSpPr>
        <p:spPr>
          <a:xfrm>
            <a:off x="2" y="0"/>
            <a:ext cx="6267903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654" y="1973818"/>
            <a:ext cx="4976807" cy="72009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33" y="540402"/>
            <a:ext cx="1357577" cy="10800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008" y="540402"/>
            <a:ext cx="1357577" cy="108000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784" y="540402"/>
            <a:ext cx="1357577" cy="1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42069" y="3059114"/>
            <a:ext cx="9955708" cy="1107677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2083" y="4861794"/>
            <a:ext cx="9955610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886875" y="540402"/>
            <a:ext cx="2262432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t>20.09.2024</a:t>
            </a:fld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67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F8E39A3A-22D6-B8ED-2F58-16F69704FFAA}"/>
              </a:ext>
            </a:extLst>
          </p:cNvPr>
          <p:cNvSpPr/>
          <p:nvPr userDrawn="1"/>
        </p:nvSpPr>
        <p:spPr>
          <a:xfrm>
            <a:off x="3099031" y="4500563"/>
            <a:ext cx="10340745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id="{A760FD32-D539-3290-0E5F-1B5EF08E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89102" y="0"/>
            <a:ext cx="1086157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pic>
        <p:nvPicPr>
          <p:cNvPr id="7" name="Obraz 6" descr="Obraz zawierający tekst&#10;&#10;Opis wygenerowany automatycznie">
            <a:extLst>
              <a:ext uri="{FF2B5EF4-FFF2-40B4-BE49-F238E27FC236}">
                <a16:creationId xmlns:a16="http://schemas.microsoft.com/office/drawing/2014/main" id="{3B4B8A84-3D08-244B-BF5B-6E361D1A74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027" y="4500563"/>
            <a:ext cx="4976807" cy="7200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3C397EF-E780-3941-A190-8FF660EE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2012" y="5593629"/>
            <a:ext cx="9502629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pic>
        <p:nvPicPr>
          <p:cNvPr id="8" name="Obraz 7" descr="znak Funduszy Europejskich">
            <a:extLst>
              <a:ext uri="{FF2B5EF4-FFF2-40B4-BE49-F238E27FC236}">
                <a16:creationId xmlns:a16="http://schemas.microsoft.com/office/drawing/2014/main" id="{BFD80FA4-66E0-3049-A92A-085F431CEB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9" name="Obraz 8" descr="flaga Unii Europejskie z dopiskiem dofinansowane przez Unię Europejską">
            <a:extLst>
              <a:ext uri="{FF2B5EF4-FFF2-40B4-BE49-F238E27FC236}">
                <a16:creationId xmlns:a16="http://schemas.microsoft.com/office/drawing/2014/main" id="{695F0183-048A-AF46-A850-8C265BFACC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0" name="Obraz 9" descr="barwy RP">
            <a:extLst>
              <a:ext uri="{FF2B5EF4-FFF2-40B4-BE49-F238E27FC236}">
                <a16:creationId xmlns:a16="http://schemas.microsoft.com/office/drawing/2014/main" id="{875F5C9C-57CB-134D-A405-3BC05A23D85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84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289102" y="1983573"/>
            <a:ext cx="10861573" cy="4316627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" y="0"/>
            <a:ext cx="6267903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102" y="1983572"/>
            <a:ext cx="4976807" cy="720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42069" y="3070227"/>
            <a:ext cx="9955708" cy="1087764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2083" y="4861794"/>
            <a:ext cx="9955610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886875" y="540402"/>
            <a:ext cx="2262432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t>20.09.2024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10" name="Obraz 9" descr="flaga Unii Europejskiej z dopiskiem dofinansowane przez Unię Europejską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39E0742-6ADE-F448-8437-7F591E1D07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526" y="1244366"/>
            <a:ext cx="478923" cy="3810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F60567DB-D582-D44E-A6AD-12B2B5F1FE7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140" y="545866"/>
            <a:ext cx="478923" cy="38100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39EEE39C-033E-F640-8C4C-E23D91BEA33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324" y="1244366"/>
            <a:ext cx="478923" cy="3810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C169AC8E-96EA-1048-803E-97D6CEE5E10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159" y="538288"/>
            <a:ext cx="478923" cy="3810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D5D90F56-CFD2-1A40-B479-B556FC2D370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78" y="545866"/>
            <a:ext cx="478923" cy="3810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48E96C1A-FA5C-A24F-9872-8608B9B3BC4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29" y="1254829"/>
            <a:ext cx="478923" cy="381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28B2440F-CBE5-784D-ADC8-E797F64F472B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042" y="543567"/>
            <a:ext cx="478923" cy="3810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1C717A0E-10D0-FA43-BF65-49909BDCEAF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087" y="535269"/>
            <a:ext cx="478923" cy="3810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A2891D6F-956C-9342-B2BB-C701A5BC515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998" y="531095"/>
            <a:ext cx="478923" cy="381000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7DE0C268-A93E-1C47-9AA3-10F1F10D097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301" y="1251987"/>
            <a:ext cx="478923" cy="381000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45508241-FE91-D847-8686-4F72BD31422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942" y="1250549"/>
            <a:ext cx="478923" cy="381000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EB9A3203-260A-FA4A-9526-A6276A5756D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042" y="1250549"/>
            <a:ext cx="478923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26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16">
            <a:extLst>
              <a:ext uri="{FF2B5EF4-FFF2-40B4-BE49-F238E27FC236}">
                <a16:creationId xmlns:a16="http://schemas.microsoft.com/office/drawing/2014/main" id="{69383BDA-94B1-6FB6-27E3-0CC3DEDF5A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8528819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8965D1A-9BC8-2AB7-6B73-C2BBDA5D66AA}"/>
              </a:ext>
            </a:extLst>
          </p:cNvPr>
          <p:cNvSpPr/>
          <p:nvPr userDrawn="1"/>
        </p:nvSpPr>
        <p:spPr>
          <a:xfrm>
            <a:off x="3552011" y="4500563"/>
            <a:ext cx="8598663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88270" y="5579563"/>
            <a:ext cx="7709423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888242" y="539751"/>
            <a:ext cx="2262432" cy="366725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20.09.2024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70B23A41-17AB-76D8-3EFE-38FC22C5B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10" name="Obraz 9" descr="flaga Unii Europejskie z dopiskiem dofinansowane przez Unię Europejską">
            <a:extLst>
              <a:ext uri="{FF2B5EF4-FFF2-40B4-BE49-F238E27FC236}">
                <a16:creationId xmlns:a16="http://schemas.microsoft.com/office/drawing/2014/main" id="{E8AB2AB5-3131-C310-7606-6899798511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7C93677B-A16E-82CA-7FC4-B6B5151607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  <p:pic>
        <p:nvPicPr>
          <p:cNvPr id="18" name="Obraz 17" descr="Obraz zawierający tekst&#10;&#10;Opis wygenerowany automatycznie">
            <a:extLst>
              <a:ext uri="{FF2B5EF4-FFF2-40B4-BE49-F238E27FC236}">
                <a16:creationId xmlns:a16="http://schemas.microsoft.com/office/drawing/2014/main" id="{EB4DB370-BCB9-D1E9-5613-5A9DCA5F311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012" y="4500563"/>
            <a:ext cx="4976807" cy="72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3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1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D1F565A-4734-6B49-4F72-233C397DE031}"/>
              </a:ext>
            </a:extLst>
          </p:cNvPr>
          <p:cNvSpPr/>
          <p:nvPr userDrawn="1"/>
        </p:nvSpPr>
        <p:spPr>
          <a:xfrm>
            <a:off x="3552011" y="4500563"/>
            <a:ext cx="9045658" cy="21595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id="{12E8330A-FFD8-2BBA-E745-7200C073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2107" y="0"/>
            <a:ext cx="85926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F7E1EF-0AB1-F3B1-F5CD-6A2AA3056193}"/>
              </a:ext>
            </a:extLst>
          </p:cNvPr>
          <p:cNvSpPr/>
          <p:nvPr userDrawn="1"/>
        </p:nvSpPr>
        <p:spPr>
          <a:xfrm>
            <a:off x="4908961" y="4500563"/>
            <a:ext cx="4525820" cy="359395"/>
          </a:xfrm>
          <a:prstGeom prst="rect">
            <a:avLst/>
          </a:prstGeom>
          <a:solidFill>
            <a:srgbClr val="005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3E2C530-5988-0861-50D8-1C7FE1662A60}"/>
              </a:ext>
            </a:extLst>
          </p:cNvPr>
          <p:cNvSpPr/>
          <p:nvPr userDrawn="1"/>
        </p:nvSpPr>
        <p:spPr>
          <a:xfrm>
            <a:off x="3552013" y="4500562"/>
            <a:ext cx="1356948" cy="358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04993" y="5195720"/>
            <a:ext cx="8145682" cy="1320421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01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0527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9580" y="1979837"/>
            <a:ext cx="5204044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6150" y="1979613"/>
            <a:ext cx="5204044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4000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9887" y="899837"/>
            <a:ext cx="5430307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19887" y="1979837"/>
            <a:ext cx="5430787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6267904" cy="5759726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53987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10792165" y="7380288"/>
            <a:ext cx="135850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</p:spTree>
    <p:extLst>
      <p:ext uri="{BB962C8B-B14F-4D97-AF65-F5344CB8AC3E}">
        <p14:creationId xmlns:p14="http://schemas.microsoft.com/office/powerpoint/2010/main" val="316999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9580" y="1979837"/>
            <a:ext cx="5204044" cy="468001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6150" y="1979613"/>
            <a:ext cx="5204044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10792165" y="7380288"/>
            <a:ext cx="135850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</p:spTree>
    <p:extLst>
      <p:ext uri="{BB962C8B-B14F-4D97-AF65-F5344CB8AC3E}">
        <p14:creationId xmlns:p14="http://schemas.microsoft.com/office/powerpoint/2010/main" val="289597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89102" y="899837"/>
            <a:ext cx="10861093" cy="10800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9581" y="1979837"/>
            <a:ext cx="10861094" cy="46800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1289535" y="0"/>
            <a:ext cx="1358509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2648044" y="0"/>
            <a:ext cx="950214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91730" y="7019837"/>
            <a:ext cx="1357577" cy="180000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10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10792165" y="7380288"/>
            <a:ext cx="135850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</p:spTree>
    <p:extLst>
      <p:ext uri="{BB962C8B-B14F-4D97-AF65-F5344CB8AC3E}">
        <p14:creationId xmlns:p14="http://schemas.microsoft.com/office/powerpoint/2010/main" val="328616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5" r:id="rId2"/>
    <p:sldLayoutId id="2147483720" r:id="rId3"/>
    <p:sldLayoutId id="2147483721" r:id="rId4"/>
    <p:sldLayoutId id="2147483710" r:id="rId5"/>
    <p:sldLayoutId id="2147483712" r:id="rId6"/>
    <p:sldLayoutId id="2147483726" r:id="rId7"/>
    <p:sldLayoutId id="2147483740" r:id="rId8"/>
    <p:sldLayoutId id="2147483723" r:id="rId9"/>
    <p:sldLayoutId id="2147483728" r:id="rId10"/>
  </p:sldLayoutIdLst>
  <p:hf hdr="0" ftr="0"/>
  <p:txStyles>
    <p:titleStyle>
      <a:lvl1pPr algn="l" defTabSz="1007943" rtl="0" eaLnBrk="1" latinLnBrk="0" hangingPunct="1">
        <a:lnSpc>
          <a:spcPts val="3600"/>
        </a:lnSpc>
        <a:spcBef>
          <a:spcPct val="0"/>
        </a:spcBef>
        <a:buNone/>
        <a:defRPr sz="280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251986" indent="-251986" algn="l" defTabSz="1007943" rtl="0" eaLnBrk="1" latinLnBrk="0" hangingPunct="1">
        <a:lnSpc>
          <a:spcPts val="2400"/>
        </a:lnSpc>
        <a:spcBef>
          <a:spcPts val="1102"/>
        </a:spcBef>
        <a:buClr>
          <a:schemeClr val="accent1"/>
        </a:buClr>
        <a:buFontTx/>
        <a:buBlip>
          <a:blip r:embed="rId12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755957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3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259929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4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763900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7872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43" userDrawn="1">
          <p15:clr>
            <a:srgbClr val="F26B43"/>
          </p15:clr>
        </p15:guide>
        <p15:guide id="2" pos="527" userDrawn="1">
          <p15:clr>
            <a:srgbClr val="F26B43"/>
          </p15:clr>
        </p15:guide>
        <p15:guide id="3" pos="812" userDrawn="1">
          <p15:clr>
            <a:srgbClr val="F26B43"/>
          </p15:clr>
        </p15:guide>
        <p15:guide id="4" pos="1097" userDrawn="1">
          <p15:clr>
            <a:srgbClr val="F26B43"/>
          </p15:clr>
        </p15:guide>
        <p15:guide id="5" pos="1383" userDrawn="1">
          <p15:clr>
            <a:srgbClr val="F26B43"/>
          </p15:clr>
        </p15:guide>
        <p15:guide id="6" pos="1668" userDrawn="1">
          <p15:clr>
            <a:srgbClr val="F26B43"/>
          </p15:clr>
        </p15:guide>
        <p15:guide id="7" pos="1952" userDrawn="1">
          <p15:clr>
            <a:srgbClr val="F26B43"/>
          </p15:clr>
        </p15:guide>
        <p15:guide id="8" pos="2237" userDrawn="1">
          <p15:clr>
            <a:srgbClr val="F26B43"/>
          </p15:clr>
        </p15:guide>
        <p15:guide id="9" pos="2523" userDrawn="1">
          <p15:clr>
            <a:srgbClr val="F26B43"/>
          </p15:clr>
        </p15:guide>
        <p15:guide id="10" pos="2808" userDrawn="1">
          <p15:clr>
            <a:srgbClr val="F26B43"/>
          </p15:clr>
        </p15:guide>
        <p15:guide id="11" pos="3092" userDrawn="1">
          <p15:clr>
            <a:srgbClr val="F26B43"/>
          </p15:clr>
        </p15:guide>
        <p15:guide id="12" pos="3378" userDrawn="1">
          <p15:clr>
            <a:srgbClr val="F26B43"/>
          </p15:clr>
        </p15:guide>
        <p15:guide id="13" pos="3663" userDrawn="1">
          <p15:clr>
            <a:srgbClr val="F26B43"/>
          </p15:clr>
        </p15:guide>
        <p15:guide id="14" pos="3948" userDrawn="1">
          <p15:clr>
            <a:srgbClr val="F26B43"/>
          </p15:clr>
        </p15:guide>
        <p15:guide id="15" pos="4234" userDrawn="1">
          <p15:clr>
            <a:srgbClr val="F26B43"/>
          </p15:clr>
        </p15:guide>
        <p15:guide id="16" pos="4518" userDrawn="1">
          <p15:clr>
            <a:srgbClr val="F26B43"/>
          </p15:clr>
        </p15:guide>
        <p15:guide id="17" pos="4803" userDrawn="1">
          <p15:clr>
            <a:srgbClr val="F26B43"/>
          </p15:clr>
        </p15:guide>
        <p15:guide id="18" pos="5088" userDrawn="1">
          <p15:clr>
            <a:srgbClr val="F26B43"/>
          </p15:clr>
        </p15:guide>
        <p15:guide id="19" pos="5374" userDrawn="1">
          <p15:clr>
            <a:srgbClr val="F26B43"/>
          </p15:clr>
        </p15:guide>
        <p15:guide id="20" pos="5658" userDrawn="1">
          <p15:clr>
            <a:srgbClr val="F26B43"/>
          </p15:clr>
        </p15:guide>
        <p15:guide id="21" pos="5943" userDrawn="1">
          <p15:clr>
            <a:srgbClr val="F26B43"/>
          </p15:clr>
        </p15:guide>
        <p15:guide id="22" pos="6229" userDrawn="1">
          <p15:clr>
            <a:srgbClr val="F26B43"/>
          </p15:clr>
        </p15:guide>
        <p15:guide id="23" pos="6514" userDrawn="1">
          <p15:clr>
            <a:srgbClr val="F26B43"/>
          </p15:clr>
        </p15:guide>
        <p15:guide id="24" pos="6798" userDrawn="1">
          <p15:clr>
            <a:srgbClr val="F26B43"/>
          </p15:clr>
        </p15:guide>
        <p15:guide id="25" pos="7083" userDrawn="1">
          <p15:clr>
            <a:srgbClr val="F26B43"/>
          </p15:clr>
        </p15:guide>
        <p15:guide id="26" pos="7369" userDrawn="1">
          <p15:clr>
            <a:srgbClr val="F26B43"/>
          </p15:clr>
        </p15:guide>
        <p15:guide id="27" pos="7654" userDrawn="1">
          <p15:clr>
            <a:srgbClr val="F26B43"/>
          </p15:clr>
        </p15:guide>
        <p15:guide id="28" pos="7939" userDrawn="1">
          <p15:clr>
            <a:srgbClr val="F26B43"/>
          </p15:clr>
        </p15:guide>
        <p15:guide id="29" pos="8223" userDrawn="1">
          <p15:clr>
            <a:srgbClr val="F26B43"/>
          </p15:clr>
        </p15:guide>
        <p15:guide id="30" orient="horz" pos="113" userDrawn="1">
          <p15:clr>
            <a:srgbClr val="F26B43"/>
          </p15:clr>
        </p15:guide>
        <p15:guide id="31" orient="horz" pos="340" userDrawn="1">
          <p15:clr>
            <a:srgbClr val="F26B43"/>
          </p15:clr>
        </p15:guide>
        <p15:guide id="32" orient="horz" pos="567" userDrawn="1">
          <p15:clr>
            <a:srgbClr val="F26B43"/>
          </p15:clr>
        </p15:guide>
        <p15:guide id="33" orient="horz" pos="794" userDrawn="1">
          <p15:clr>
            <a:srgbClr val="F26B43"/>
          </p15:clr>
        </p15:guide>
        <p15:guide id="34" orient="horz" pos="1020" userDrawn="1">
          <p15:clr>
            <a:srgbClr val="F26B43"/>
          </p15:clr>
        </p15:guide>
        <p15:guide id="35" orient="horz" pos="1247" userDrawn="1">
          <p15:clr>
            <a:srgbClr val="F26B43"/>
          </p15:clr>
        </p15:guide>
        <p15:guide id="36" orient="horz" pos="1474" userDrawn="1">
          <p15:clr>
            <a:srgbClr val="F26B43"/>
          </p15:clr>
        </p15:guide>
        <p15:guide id="37" orient="horz" pos="1701" userDrawn="1">
          <p15:clr>
            <a:srgbClr val="F26B43"/>
          </p15:clr>
        </p15:guide>
        <p15:guide id="38" orient="horz" pos="1927" userDrawn="1">
          <p15:clr>
            <a:srgbClr val="F26B43"/>
          </p15:clr>
        </p15:guide>
        <p15:guide id="39" orient="horz" pos="2154" userDrawn="1">
          <p15:clr>
            <a:srgbClr val="F26B43"/>
          </p15:clr>
        </p15:guide>
        <p15:guide id="40" orient="horz" pos="2381" userDrawn="1">
          <p15:clr>
            <a:srgbClr val="F26B43"/>
          </p15:clr>
        </p15:guide>
        <p15:guide id="41" orient="horz" pos="2608" userDrawn="1">
          <p15:clr>
            <a:srgbClr val="F26B43"/>
          </p15:clr>
        </p15:guide>
        <p15:guide id="42" orient="horz" pos="2835" userDrawn="1">
          <p15:clr>
            <a:srgbClr val="F26B43"/>
          </p15:clr>
        </p15:guide>
        <p15:guide id="43" orient="horz" pos="3061" userDrawn="1">
          <p15:clr>
            <a:srgbClr val="F26B43"/>
          </p15:clr>
        </p15:guide>
        <p15:guide id="44" orient="horz" pos="3288" userDrawn="1">
          <p15:clr>
            <a:srgbClr val="F26B43"/>
          </p15:clr>
        </p15:guide>
        <p15:guide id="45" orient="horz" pos="3515" userDrawn="1">
          <p15:clr>
            <a:srgbClr val="F26B43"/>
          </p15:clr>
        </p15:guide>
        <p15:guide id="46" orient="horz" pos="3742" userDrawn="1">
          <p15:clr>
            <a:srgbClr val="F26B43"/>
          </p15:clr>
        </p15:guide>
        <p15:guide id="47" orient="horz" pos="3968" userDrawn="1">
          <p15:clr>
            <a:srgbClr val="F26B43"/>
          </p15:clr>
        </p15:guide>
        <p15:guide id="48" orient="horz" pos="4195" userDrawn="1">
          <p15:clr>
            <a:srgbClr val="F26B43"/>
          </p15:clr>
        </p15:guide>
        <p15:guide id="49" orient="horz" pos="4422" userDrawn="1">
          <p15:clr>
            <a:srgbClr val="F26B43"/>
          </p15:clr>
        </p15:guide>
        <p15:guide id="50" orient="horz" pos="46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v.pl/web/nfosigw/fundusze-europejskie-na-infrastrukture-klimat-i-srodowisko" TargetMode="External"/><Relationship Id="rId3" Type="http://schemas.openxmlformats.org/officeDocument/2006/relationships/image" Target="../media/image23.jpeg"/><Relationship Id="rId7" Type="http://schemas.openxmlformats.org/officeDocument/2006/relationships/hyperlink" Target="mailto:adaptacja-fepw@nfosigw.gov.pl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hyperlink" Target="mailto:adaptacja-feniks@nfosigw.gov.pl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ytuł 1">
            <a:extLst>
              <a:ext uri="{FF2B5EF4-FFF2-40B4-BE49-F238E27FC236}">
                <a16:creationId xmlns:a16="http://schemas.microsoft.com/office/drawing/2014/main" id="{25C1F810-5A2C-73E7-E2EA-32E6C2F66B7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auto">
          <a:xfrm>
            <a:off x="1012891" y="5015250"/>
            <a:ext cx="11413988" cy="553510"/>
          </a:xfrm>
          <a:prstGeom prst="rect">
            <a:avLst/>
          </a:prstGeom>
          <a:noFill/>
          <a:ln>
            <a:noFill/>
            <a:prstDash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/>
            <a:r>
              <a:rPr lang="pl-PL" altLang="pl-PL" sz="32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Wsparcie adaptacji do zmian klimatu</a:t>
            </a:r>
            <a:br>
              <a:rPr lang="pl-PL" altLang="pl-PL" sz="32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</a:br>
            <a:r>
              <a:rPr lang="pl-PL" altLang="pl-PL" sz="32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w perspektywie finansowej 2021-2027</a:t>
            </a:r>
            <a:br>
              <a:rPr lang="pl-PL" altLang="pl-PL" sz="3200" b="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</a:br>
            <a:endParaRPr lang="pl-PL" altLang="pl-PL" sz="4400" b="0" dirty="0">
              <a:solidFill>
                <a:srgbClr val="002073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00B03E41-BEFE-8873-57E5-B9E5EB0E7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319287" y="7308229"/>
            <a:ext cx="11457930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0" name="Obraz 9" descr="Widok na Beskid Wyspowy o zachodzie słońca, wiosna, zamglona dolina.">
            <a:extLst>
              <a:ext uri="{FF2B5EF4-FFF2-40B4-BE49-F238E27FC236}">
                <a16:creationId xmlns:a16="http://schemas.microsoft.com/office/drawing/2014/main" id="{99E1EB2A-555F-D762-87B3-911B70E224F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69" b="19815"/>
          <a:stretch/>
        </p:blipFill>
        <p:spPr>
          <a:xfrm>
            <a:off x="0" y="747119"/>
            <a:ext cx="13439775" cy="4112838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907F7278-E773-95A4-257E-D08104DEC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" y="747120"/>
            <a:ext cx="8695680" cy="2096613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6" name="Obraz 5" descr="Fundusze Europejskie">
            <a:extLst>
              <a:ext uri="{FF2B5EF4-FFF2-40B4-BE49-F238E27FC236}">
                <a16:creationId xmlns:a16="http://schemas.microsoft.com/office/drawing/2014/main" id="{DB4C6069-BDA4-7D1D-3604-4B355A23575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42" y="1786461"/>
            <a:ext cx="5841575" cy="1076573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D4AE7092-0673-CD5D-BD8D-E96C5A4382B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766" y="6583936"/>
            <a:ext cx="10066237" cy="1065532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9015B444-371A-F4C2-3BA0-0FF86DB68B42}"/>
              </a:ext>
            </a:extLst>
          </p:cNvPr>
          <p:cNvSpPr txBox="1">
            <a:spLocks/>
          </p:cNvSpPr>
          <p:nvPr/>
        </p:nvSpPr>
        <p:spPr bwMode="auto">
          <a:xfrm>
            <a:off x="2003360" y="5921695"/>
            <a:ext cx="9433048" cy="662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endParaRPr lang="pl-PL" altLang="pl-PL" sz="2000" dirty="0">
              <a:solidFill>
                <a:srgbClr val="002073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  <a:p>
            <a:pPr algn="ctr" eaLnBrk="1" hangingPunct="1">
              <a:lnSpc>
                <a:spcPts val="2000"/>
              </a:lnSpc>
            </a:pPr>
            <a:r>
              <a:rPr lang="pl-PL" altLang="pl-PL" sz="20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23.09.2024 r., Olsztyn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BA8025A-7723-DB9F-CC3C-C71222BFF6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10</a:t>
            </a:fld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F8A8FEE6-0DC6-2FF6-DAE9-82F194BCD82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1" y="6404911"/>
            <a:ext cx="10066237" cy="1065532"/>
          </a:xfrm>
          <a:prstGeom prst="rect">
            <a:avLst/>
          </a:prstGeom>
        </p:spPr>
      </p:pic>
      <p:pic>
        <p:nvPicPr>
          <p:cNvPr id="6" name="Obraz 5" descr="Rzeka z rosnącymi nad nią olszami.">
            <a:extLst>
              <a:ext uri="{FF2B5EF4-FFF2-40B4-BE49-F238E27FC236}">
                <a16:creationId xmlns:a16="http://schemas.microsoft.com/office/drawing/2014/main" id="{63D81FC4-32DF-C853-5D33-12DA8E8268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" y="1460348"/>
            <a:ext cx="5832648" cy="4944563"/>
          </a:xfrm>
          <a:prstGeom prst="rect">
            <a:avLst/>
          </a:prstGeom>
        </p:spPr>
      </p:pic>
      <p:sp>
        <p:nvSpPr>
          <p:cNvPr id="9" name="Tytuł 1">
            <a:extLst>
              <a:ext uri="{FF2B5EF4-FFF2-40B4-BE49-F238E27FC236}">
                <a16:creationId xmlns:a16="http://schemas.microsoft.com/office/drawing/2014/main" id="{F5885843-940F-D436-2C77-768B4E364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51" y="395461"/>
            <a:ext cx="12745416" cy="5865389"/>
          </a:xfrm>
        </p:spPr>
        <p:txBody>
          <a:bodyPr>
            <a:normAutofit/>
          </a:bodyPr>
          <a:lstStyle/>
          <a:p>
            <a:pPr>
              <a:lnSpc>
                <a:spcPts val="2400"/>
              </a:lnSpc>
            </a:pPr>
            <a:r>
              <a:rPr lang="pl-PL" dirty="0"/>
              <a:t>Działanie </a:t>
            </a:r>
            <a:r>
              <a:rPr lang="pl-PL" dirty="0" err="1"/>
              <a:t>FEnIKS</a:t>
            </a:r>
            <a:r>
              <a:rPr lang="pl-PL" dirty="0"/>
              <a:t> 2.4</a:t>
            </a:r>
            <a:br>
              <a:rPr lang="pl-PL" dirty="0"/>
            </a:br>
            <a:r>
              <a:rPr lang="pl-PL" dirty="0"/>
              <a:t>Adaptacja do zmian klimatu, zapobieganie klęskom i katastrofom (4)</a:t>
            </a: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1B0D751A-4288-54F8-937F-8788FC52BC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71815" y="1460348"/>
            <a:ext cx="7056784" cy="4944563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>
              <a:solidFill>
                <a:srgbClr val="93C67B"/>
              </a:solidFill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D9B750AF-A3BA-8B09-2AB7-3E5072CA3484}"/>
              </a:ext>
            </a:extLst>
          </p:cNvPr>
          <p:cNvSpPr/>
          <p:nvPr/>
        </p:nvSpPr>
        <p:spPr>
          <a:xfrm>
            <a:off x="6143593" y="1460348"/>
            <a:ext cx="6957538" cy="5103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pl-PL" altLang="pl-PL" sz="2800" u="sng" dirty="0">
                <a:solidFill>
                  <a:schemeClr val="tx2"/>
                </a:solidFill>
                <a:latin typeface="Open Sans" pitchFamily="34" charset="0"/>
              </a:rPr>
              <a:t>Typy projektów (c.d.): 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pl-PL" altLang="pl-PL" sz="2800" u="sng" dirty="0">
                <a:solidFill>
                  <a:schemeClr val="tx2"/>
                </a:solidFill>
                <a:latin typeface="Open Sans" pitchFamily="34" charset="0"/>
              </a:rPr>
              <a:t>2.4.7</a:t>
            </a:r>
            <a:r>
              <a:rPr lang="pl-PL" altLang="pl-PL" sz="2800" dirty="0">
                <a:solidFill>
                  <a:schemeClr val="tx2"/>
                </a:solidFill>
                <a:latin typeface="Open Sans" pitchFamily="34" charset="0"/>
              </a:rPr>
              <a:t> Rozwijanie systemów prognozowania i ostrzegania środowiskowego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pl-PL" altLang="pl-PL" sz="2800" u="sng" dirty="0">
                <a:solidFill>
                  <a:schemeClr val="tx2"/>
                </a:solidFill>
                <a:latin typeface="Open Sans" pitchFamily="34" charset="0"/>
              </a:rPr>
              <a:t>2.4.8</a:t>
            </a:r>
            <a:r>
              <a:rPr lang="pl-PL" altLang="pl-PL" sz="2800" dirty="0">
                <a:solidFill>
                  <a:schemeClr val="tx2"/>
                </a:solidFill>
                <a:latin typeface="Open Sans" pitchFamily="34" charset="0"/>
              </a:rPr>
              <a:t> Rozwijanie systemów ratownictwa, w tym zapobieganie, przeciwdziałanie i ograniczanie skutków zagrożeń związanych z pożarami lasów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pl-PL" altLang="pl-PL" sz="2800" u="sng" dirty="0">
                <a:solidFill>
                  <a:schemeClr val="tx2"/>
                </a:solidFill>
                <a:latin typeface="Open Sans" pitchFamily="34" charset="0"/>
              </a:rPr>
              <a:t>2.4.9</a:t>
            </a:r>
            <a:r>
              <a:rPr lang="pl-PL" altLang="pl-PL" sz="2800" dirty="0">
                <a:solidFill>
                  <a:schemeClr val="tx2"/>
                </a:solidFill>
                <a:latin typeface="Open Sans" pitchFamily="34" charset="0"/>
              </a:rPr>
              <a:t> Rozwój monitoringu środowiska</a:t>
            </a:r>
          </a:p>
        </p:txBody>
      </p:sp>
    </p:spTree>
    <p:extLst>
      <p:ext uri="{BB962C8B-B14F-4D97-AF65-F5344CB8AC3E}">
        <p14:creationId xmlns:p14="http://schemas.microsoft.com/office/powerpoint/2010/main" val="27993781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72814CC-5FE1-55A0-5FA9-2C1BE92319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11</a:t>
            </a:fld>
            <a:endParaRPr lang="pl-PL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76C86B8C-C241-BAE3-9696-781BFB97E7E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1" y="6404911"/>
            <a:ext cx="10066237" cy="1065532"/>
          </a:xfrm>
          <a:prstGeom prst="rect">
            <a:avLst/>
          </a:prstGeom>
        </p:spPr>
      </p:pic>
      <p:pic>
        <p:nvPicPr>
          <p:cNvPr id="6" name="Obraz 5" descr="Obraz zawierający na wolnym powietrzu, chmura, drzewo, trawa&#10;&#10;Opis wygenerowany automatycznie">
            <a:extLst>
              <a:ext uri="{FF2B5EF4-FFF2-40B4-BE49-F238E27FC236}">
                <a16:creationId xmlns:a16="http://schemas.microsoft.com/office/drawing/2014/main" id="{88CFC153-E86B-20BC-44F3-069B70E2FD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7469"/>
            <a:ext cx="5783783" cy="5937442"/>
          </a:xfrm>
          <a:prstGeom prst="rect">
            <a:avLst/>
          </a:prstGeom>
        </p:spPr>
      </p:pic>
      <p:sp>
        <p:nvSpPr>
          <p:cNvPr id="7" name="Tytuł 1">
            <a:extLst>
              <a:ext uri="{FF2B5EF4-FFF2-40B4-BE49-F238E27FC236}">
                <a16:creationId xmlns:a16="http://schemas.microsoft.com/office/drawing/2014/main" id="{DAAEAE8A-9FDD-6A85-8F07-4B91FC13BA4A}"/>
              </a:ext>
            </a:extLst>
          </p:cNvPr>
          <p:cNvSpPr txBox="1">
            <a:spLocks/>
          </p:cNvSpPr>
          <p:nvPr/>
        </p:nvSpPr>
        <p:spPr bwMode="auto">
          <a:xfrm>
            <a:off x="5950943" y="1232302"/>
            <a:ext cx="7393681" cy="583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dirty="0"/>
              <a:t>Działanie </a:t>
            </a:r>
            <a:r>
              <a:rPr lang="pl-PL" dirty="0" err="1"/>
              <a:t>FEnIKS</a:t>
            </a:r>
            <a:r>
              <a:rPr lang="pl-PL" dirty="0"/>
              <a:t> 2.5 Woda do spożycia (1)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pl-PL" b="0" u="sng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b="0" u="sng" dirty="0"/>
              <a:t>Wysokość alokacji UE: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b="0" dirty="0"/>
              <a:t>180 000 000 EUR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pl-PL" b="0" u="sng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b="0" u="sng" dirty="0"/>
              <a:t>Beneficjenci: </a:t>
            </a:r>
            <a:r>
              <a:rPr lang="pl-PL" b="0" dirty="0"/>
              <a:t>JST i ich związki oraz przedsiębiorstwa wodociągowo-kanalizacyjne 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pl-PL" b="0" u="sng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b="0" u="sng" dirty="0"/>
              <a:t>Forma wsparcia: </a:t>
            </a:r>
            <a:r>
              <a:rPr lang="pl-PL" b="0" dirty="0"/>
              <a:t>dotacja – do 70% wydatków kwalifikowanych 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pl-PL" b="0" dirty="0"/>
          </a:p>
        </p:txBody>
      </p:sp>
    </p:spTree>
    <p:extLst>
      <p:ext uri="{BB962C8B-B14F-4D97-AF65-F5344CB8AC3E}">
        <p14:creationId xmlns:p14="http://schemas.microsoft.com/office/powerpoint/2010/main" val="3628080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72814CC-5FE1-55A0-5FA9-2C1BE92319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12</a:t>
            </a:fld>
            <a:endParaRPr lang="pl-PL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76C86B8C-C241-BAE3-9696-781BFB97E7E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1" y="6404911"/>
            <a:ext cx="10066237" cy="1065532"/>
          </a:xfrm>
          <a:prstGeom prst="rect">
            <a:avLst/>
          </a:prstGeom>
        </p:spPr>
      </p:pic>
      <p:pic>
        <p:nvPicPr>
          <p:cNvPr id="6" name="Obraz 5" descr="Obraz zawierający na wolnym powietrzu, chmura, drzewo, trawa&#10;&#10;Opis wygenerowany automatycznie">
            <a:extLst>
              <a:ext uri="{FF2B5EF4-FFF2-40B4-BE49-F238E27FC236}">
                <a16:creationId xmlns:a16="http://schemas.microsoft.com/office/drawing/2014/main" id="{88CFC153-E86B-20BC-44F3-069B70E2FD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7469"/>
            <a:ext cx="5783783" cy="5937442"/>
          </a:xfrm>
          <a:prstGeom prst="rect">
            <a:avLst/>
          </a:prstGeom>
        </p:spPr>
      </p:pic>
      <p:sp>
        <p:nvSpPr>
          <p:cNvPr id="7" name="Tytuł 1">
            <a:extLst>
              <a:ext uri="{FF2B5EF4-FFF2-40B4-BE49-F238E27FC236}">
                <a16:creationId xmlns:a16="http://schemas.microsoft.com/office/drawing/2014/main" id="{DAAEAE8A-9FDD-6A85-8F07-4B91FC13BA4A}"/>
              </a:ext>
            </a:extLst>
          </p:cNvPr>
          <p:cNvSpPr txBox="1">
            <a:spLocks/>
          </p:cNvSpPr>
          <p:nvPr/>
        </p:nvSpPr>
        <p:spPr bwMode="auto">
          <a:xfrm>
            <a:off x="5950943" y="755501"/>
            <a:ext cx="7393681" cy="583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dirty="0"/>
              <a:t>Działanie </a:t>
            </a:r>
            <a:r>
              <a:rPr lang="pl-PL" dirty="0" err="1"/>
              <a:t>FEnIKS</a:t>
            </a:r>
            <a:r>
              <a:rPr lang="pl-PL" dirty="0"/>
              <a:t> 2.5  Woda do spożycia (2)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pl-PL" b="0" u="sng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sz="2800" b="0" u="sng" dirty="0"/>
              <a:t>Typy projektów: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2800" b="0" dirty="0"/>
              <a:t>budowa nowych lub modernizacja sieci wodociągowych, SUW,</a:t>
            </a:r>
            <a:br>
              <a:rPr lang="pl-PL" sz="2800" b="0" dirty="0"/>
            </a:br>
            <a:r>
              <a:rPr lang="pl-PL" sz="2800" b="0" dirty="0"/>
              <a:t>ujęć i infrastruktury do magazynowania wody do spożycia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pl-PL" sz="2800" b="0" dirty="0"/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2800" b="0" dirty="0"/>
              <a:t>projekty służące ograniczanie strat wody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pl-PL" sz="2800" b="0" dirty="0"/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2800" b="0" dirty="0"/>
              <a:t>wdrożenie inteligentnych systemów zarządzania sieciami wodociągowymi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pl-PL" sz="2800" b="0" dirty="0"/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2800" b="0" dirty="0"/>
              <a:t>projekty służące zmniejszeniu zużycia wody, ujęciu jej w obieg zamknięty oraz jej wtórnemu wykorzystaniu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pl-PL" b="0" dirty="0"/>
          </a:p>
        </p:txBody>
      </p:sp>
    </p:spTree>
    <p:extLst>
      <p:ext uri="{BB962C8B-B14F-4D97-AF65-F5344CB8AC3E}">
        <p14:creationId xmlns:p14="http://schemas.microsoft.com/office/powerpoint/2010/main" val="25193969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72814CC-5FE1-55A0-5FA9-2C1BE92319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13</a:t>
            </a:fld>
            <a:endParaRPr lang="pl-PL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76C86B8C-C241-BAE3-9696-781BFB97E7E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1" y="6404911"/>
            <a:ext cx="10066237" cy="1065532"/>
          </a:xfrm>
          <a:prstGeom prst="rect">
            <a:avLst/>
          </a:prstGeom>
        </p:spPr>
      </p:pic>
      <p:pic>
        <p:nvPicPr>
          <p:cNvPr id="6" name="Obraz 5" descr="Obraz zawierający na wolnym powietrzu, chmura, drzewo, trawa&#10;&#10;Opis wygenerowany automatycznie">
            <a:extLst>
              <a:ext uri="{FF2B5EF4-FFF2-40B4-BE49-F238E27FC236}">
                <a16:creationId xmlns:a16="http://schemas.microsoft.com/office/drawing/2014/main" id="{88CFC153-E86B-20BC-44F3-069B70E2FD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7469"/>
            <a:ext cx="5783783" cy="5937442"/>
          </a:xfrm>
          <a:prstGeom prst="rect">
            <a:avLst/>
          </a:prstGeom>
        </p:spPr>
      </p:pic>
      <p:sp>
        <p:nvSpPr>
          <p:cNvPr id="7" name="Tytuł 1">
            <a:extLst>
              <a:ext uri="{FF2B5EF4-FFF2-40B4-BE49-F238E27FC236}">
                <a16:creationId xmlns:a16="http://schemas.microsoft.com/office/drawing/2014/main" id="{DAAEAE8A-9FDD-6A85-8F07-4B91FC13BA4A}"/>
              </a:ext>
            </a:extLst>
          </p:cNvPr>
          <p:cNvSpPr txBox="1">
            <a:spLocks/>
          </p:cNvSpPr>
          <p:nvPr/>
        </p:nvSpPr>
        <p:spPr bwMode="auto">
          <a:xfrm>
            <a:off x="5950943" y="755501"/>
            <a:ext cx="7393681" cy="583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dirty="0"/>
              <a:t>Działanie </a:t>
            </a:r>
            <a:r>
              <a:rPr lang="pl-PL" dirty="0" err="1"/>
              <a:t>FEnIKS</a:t>
            </a:r>
            <a:r>
              <a:rPr lang="pl-PL" dirty="0"/>
              <a:t> 2.5  Woda do spożycia (3)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pl-PL" b="0" u="sng" dirty="0"/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2800" b="0" dirty="0"/>
              <a:t>Wsparcie przeznaczone jest dla inwestycji dotyczących zaopatrzenia w wodę gmin o liczbie ludności od 15 tys. mieszkańców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pl-PL" sz="2800" b="0" dirty="0"/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2800" b="0" dirty="0"/>
              <a:t>Rozbudowa systemów (nowe: sieci wodociągowe, SUW, ujęcia) może być realizowana, gdy zapewniona jest już gospodarka ściekowa zgodna z przepisami na danym obszarze, tj. inwestycja dotyczy zaopatrzenia w wodę aglomeracji, ujętej w KPOŚK, zgodnej z Dyrektywą 91/271/EWG (lub taka zgodność zostanie uzyskana w wyniku zakończenia realizowanych już projektów) 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pl-PL" b="0" dirty="0"/>
          </a:p>
        </p:txBody>
      </p:sp>
    </p:spTree>
    <p:extLst>
      <p:ext uri="{BB962C8B-B14F-4D97-AF65-F5344CB8AC3E}">
        <p14:creationId xmlns:p14="http://schemas.microsoft.com/office/powerpoint/2010/main" val="23630981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DE7077E2-8909-D395-258B-BD7FF5E43B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1" y="6404911"/>
            <a:ext cx="10066237" cy="1065532"/>
          </a:xfrm>
          <a:prstGeom prst="rect">
            <a:avLst/>
          </a:prstGeom>
        </p:spPr>
      </p:pic>
      <p:sp>
        <p:nvSpPr>
          <p:cNvPr id="13" name="Prostokąt 12">
            <a:extLst>
              <a:ext uri="{FF2B5EF4-FFF2-40B4-BE49-F238E27FC236}">
                <a16:creationId xmlns:a16="http://schemas.microsoft.com/office/drawing/2014/main" id="{57D1BF64-85E4-DC6D-320A-B22F0826883C}"/>
              </a:ext>
            </a:extLst>
          </p:cNvPr>
          <p:cNvSpPr/>
          <p:nvPr/>
        </p:nvSpPr>
        <p:spPr>
          <a:xfrm>
            <a:off x="8722038" y="3688066"/>
            <a:ext cx="2085379" cy="10017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228600" indent="-228600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Napis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Napis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Napis</a:t>
            </a:r>
          </a:p>
        </p:txBody>
      </p:sp>
      <p:pic>
        <p:nvPicPr>
          <p:cNvPr id="4" name="Obraz 3" descr="Rzeka z rosnącymi nad nią olszami.">
            <a:extLst>
              <a:ext uri="{FF2B5EF4-FFF2-40B4-BE49-F238E27FC236}">
                <a16:creationId xmlns:a16="http://schemas.microsoft.com/office/drawing/2014/main" id="{1DD15C7B-00E2-5247-222D-A848AE4299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588084"/>
            <a:ext cx="5279727" cy="4761778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14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sp>
        <p:nvSpPr>
          <p:cNvPr id="12" name="Tytuł 1">
            <a:extLst>
              <a:ext uri="{FF2B5EF4-FFF2-40B4-BE49-F238E27FC236}">
                <a16:creationId xmlns:a16="http://schemas.microsoft.com/office/drawing/2014/main" id="{E3413F3E-0FDA-1AEC-840C-317AA338C859}"/>
              </a:ext>
            </a:extLst>
          </p:cNvPr>
          <p:cNvSpPr txBox="1">
            <a:spLocks/>
          </p:cNvSpPr>
          <p:nvPr/>
        </p:nvSpPr>
        <p:spPr>
          <a:xfrm>
            <a:off x="383183" y="683493"/>
            <a:ext cx="6984776" cy="5865389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1007943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marL="88900">
              <a:lnSpc>
                <a:spcPts val="2400"/>
              </a:lnSpc>
            </a:pPr>
            <a:r>
              <a:rPr lang="pl-PL" sz="3200" dirty="0"/>
              <a:t>Działanie FEPW 2.2 –</a:t>
            </a:r>
            <a:br>
              <a:rPr lang="pl-PL" sz="3200" dirty="0"/>
            </a:br>
            <a:r>
              <a:rPr lang="pl-PL" sz="3200" dirty="0"/>
              <a:t>Adaptacja do zmian klimatu (1)</a:t>
            </a:r>
          </a:p>
        </p:txBody>
      </p:sp>
      <p:sp>
        <p:nvSpPr>
          <p:cNvPr id="15" name="Prostokąt 14">
            <a:extLst>
              <a:ext uri="{FF2B5EF4-FFF2-40B4-BE49-F238E27FC236}">
                <a16:creationId xmlns:a16="http://schemas.microsoft.com/office/drawing/2014/main" id="{8B86F02A-A278-6C85-F12A-E0186E497B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57742" y="1588084"/>
            <a:ext cx="6494793" cy="4816827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>
              <a:solidFill>
                <a:srgbClr val="93C67B"/>
              </a:solidFill>
            </a:endParaRPr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3EA4CD4F-3C75-0971-232B-265A341A6300}"/>
              </a:ext>
            </a:extLst>
          </p:cNvPr>
          <p:cNvSpPr/>
          <p:nvPr/>
        </p:nvSpPr>
        <p:spPr>
          <a:xfrm>
            <a:off x="6057741" y="1527990"/>
            <a:ext cx="6494793" cy="5103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pl-PL" altLang="pl-PL" sz="2000" u="sng" dirty="0">
                <a:solidFill>
                  <a:srgbClr val="002073"/>
                </a:solidFill>
                <a:latin typeface="Open Sans" pitchFamily="34" charset="0"/>
              </a:rPr>
              <a:t>Wysokość alokacji UE:</a:t>
            </a:r>
          </a:p>
          <a:p>
            <a:pPr eaLnBrk="1" hangingPunct="1">
              <a:defRPr/>
            </a:pPr>
            <a:r>
              <a:rPr lang="pl-PL" altLang="pl-PL" sz="2000" dirty="0">
                <a:solidFill>
                  <a:srgbClr val="002073"/>
                </a:solidFill>
                <a:latin typeface="Open Sans" pitchFamily="34" charset="0"/>
              </a:rPr>
              <a:t>255 000 000 EUR</a:t>
            </a:r>
          </a:p>
          <a:p>
            <a:pPr eaLnBrk="1" hangingPunct="1">
              <a:defRPr/>
            </a:pPr>
            <a:endParaRPr lang="pl-PL" altLang="pl-PL" sz="2000" u="sng" dirty="0">
              <a:solidFill>
                <a:srgbClr val="002073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sz="2000" u="sng" dirty="0">
                <a:solidFill>
                  <a:srgbClr val="002073"/>
                </a:solidFill>
                <a:latin typeface="Open Sans" pitchFamily="34" charset="0"/>
              </a:rPr>
              <a:t>Beneficjenci:</a:t>
            </a:r>
          </a:p>
          <a:p>
            <a:pPr eaLnBrk="1" hangingPunct="1">
              <a:defRPr/>
            </a:pPr>
            <a:r>
              <a:rPr lang="pl-PL" altLang="pl-PL" sz="2000" dirty="0">
                <a:solidFill>
                  <a:srgbClr val="002073"/>
                </a:solidFill>
                <a:latin typeface="Open Sans" pitchFamily="34" charset="0"/>
              </a:rPr>
              <a:t>miasta średnie tracące funkcje społeczno-gospodarcze oraz inne miasta </a:t>
            </a:r>
            <a:r>
              <a:rPr lang="pl-PL" altLang="pl-PL" sz="2000" dirty="0" err="1">
                <a:solidFill>
                  <a:srgbClr val="002073"/>
                </a:solidFill>
                <a:latin typeface="Open Sans" pitchFamily="34" charset="0"/>
              </a:rPr>
              <a:t>subregionalne</a:t>
            </a:r>
            <a:r>
              <a:rPr lang="pl-PL" altLang="pl-PL" sz="2000" dirty="0">
                <a:solidFill>
                  <a:srgbClr val="002073"/>
                </a:solidFill>
                <a:latin typeface="Open Sans" pitchFamily="34" charset="0"/>
              </a:rPr>
              <a:t> z podregionów z najwyższą kumulacją gmin zmarginalizowanych – w obu przypadkach z przedziału 20-100 tys. mieszkańców oraz miejscowości o statusie uzdrowiska – z makroregionu Polski Wschodniej</a:t>
            </a:r>
          </a:p>
          <a:p>
            <a:pPr eaLnBrk="1" hangingPunct="1">
              <a:defRPr/>
            </a:pPr>
            <a:endParaRPr lang="pl-PL" altLang="pl-PL" sz="2000" u="sng" dirty="0">
              <a:solidFill>
                <a:srgbClr val="002073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sz="2000" u="sng" dirty="0">
                <a:solidFill>
                  <a:srgbClr val="002073"/>
                </a:solidFill>
                <a:latin typeface="Open Sans" pitchFamily="34" charset="0"/>
              </a:rPr>
              <a:t>Forma wsparcia: </a:t>
            </a:r>
            <a:r>
              <a:rPr lang="pl-PL" altLang="pl-PL" sz="2000" dirty="0">
                <a:solidFill>
                  <a:srgbClr val="002073"/>
                </a:solidFill>
                <a:latin typeface="Open Sans" pitchFamily="34" charset="0"/>
              </a:rPr>
              <a:t>dotacja do 85% wydatków kwalifikowanych </a:t>
            </a:r>
          </a:p>
          <a:p>
            <a:pPr eaLnBrk="1" hangingPunct="1">
              <a:defRPr/>
            </a:pPr>
            <a:endParaRPr lang="pl-PL" altLang="pl-PL" sz="1000" b="1" dirty="0">
              <a:solidFill>
                <a:srgbClr val="002073"/>
              </a:solidFill>
              <a:latin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1560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DE7077E2-8909-D395-258B-BD7FF5E43B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1" y="6404911"/>
            <a:ext cx="10066237" cy="1065532"/>
          </a:xfrm>
          <a:prstGeom prst="rect">
            <a:avLst/>
          </a:prstGeom>
        </p:spPr>
      </p:pic>
      <p:sp>
        <p:nvSpPr>
          <p:cNvPr id="13" name="Prostokąt 12">
            <a:extLst>
              <a:ext uri="{FF2B5EF4-FFF2-40B4-BE49-F238E27FC236}">
                <a16:creationId xmlns:a16="http://schemas.microsoft.com/office/drawing/2014/main" id="{57D1BF64-85E4-DC6D-320A-B22F0826883C}"/>
              </a:ext>
            </a:extLst>
          </p:cNvPr>
          <p:cNvSpPr/>
          <p:nvPr/>
        </p:nvSpPr>
        <p:spPr>
          <a:xfrm>
            <a:off x="8722038" y="3688066"/>
            <a:ext cx="2085379" cy="10017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228600" indent="-228600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Napis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Napis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Napis</a:t>
            </a:r>
          </a:p>
        </p:txBody>
      </p:sp>
      <p:pic>
        <p:nvPicPr>
          <p:cNvPr id="4" name="Obraz 3" descr="Rzeka z rosnącymi nad nią olszami.">
            <a:extLst>
              <a:ext uri="{FF2B5EF4-FFF2-40B4-BE49-F238E27FC236}">
                <a16:creationId xmlns:a16="http://schemas.microsoft.com/office/drawing/2014/main" id="{1DD15C7B-00E2-5247-222D-A848AE4299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588084"/>
            <a:ext cx="5279727" cy="4761778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15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sp>
        <p:nvSpPr>
          <p:cNvPr id="12" name="Tytuł 1">
            <a:extLst>
              <a:ext uri="{FF2B5EF4-FFF2-40B4-BE49-F238E27FC236}">
                <a16:creationId xmlns:a16="http://schemas.microsoft.com/office/drawing/2014/main" id="{E3413F3E-0FDA-1AEC-840C-317AA338C859}"/>
              </a:ext>
            </a:extLst>
          </p:cNvPr>
          <p:cNvSpPr txBox="1">
            <a:spLocks/>
          </p:cNvSpPr>
          <p:nvPr/>
        </p:nvSpPr>
        <p:spPr>
          <a:xfrm>
            <a:off x="383183" y="683493"/>
            <a:ext cx="6984776" cy="5865389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1007943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marL="88900">
              <a:lnSpc>
                <a:spcPts val="2400"/>
              </a:lnSpc>
            </a:pPr>
            <a:r>
              <a:rPr lang="pl-PL" sz="3200" dirty="0"/>
              <a:t>Działanie FEPW 2.2 –</a:t>
            </a:r>
            <a:br>
              <a:rPr lang="pl-PL" sz="3200" dirty="0"/>
            </a:br>
            <a:r>
              <a:rPr lang="pl-PL" sz="3200" dirty="0"/>
              <a:t>Adaptacja do zmian klimatu (2)</a:t>
            </a:r>
          </a:p>
        </p:txBody>
      </p:sp>
      <p:sp>
        <p:nvSpPr>
          <p:cNvPr id="15" name="Prostokąt 14">
            <a:extLst>
              <a:ext uri="{FF2B5EF4-FFF2-40B4-BE49-F238E27FC236}">
                <a16:creationId xmlns:a16="http://schemas.microsoft.com/office/drawing/2014/main" id="{8B86F02A-A278-6C85-F12A-E0186E497B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57742" y="1588084"/>
            <a:ext cx="6494793" cy="4816827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>
              <a:solidFill>
                <a:srgbClr val="93C67B"/>
              </a:solidFill>
            </a:endParaRPr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3EB5B975-A450-3820-2143-28B92E67DC15}"/>
              </a:ext>
            </a:extLst>
          </p:cNvPr>
          <p:cNvSpPr/>
          <p:nvPr/>
        </p:nvSpPr>
        <p:spPr>
          <a:xfrm>
            <a:off x="6180281" y="1301099"/>
            <a:ext cx="6372254" cy="5103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pl-PL" altLang="pl-PL" sz="2400" u="sng" dirty="0">
              <a:solidFill>
                <a:srgbClr val="002073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endParaRPr lang="pl-PL" altLang="pl-PL" sz="2400" u="sng" dirty="0">
              <a:solidFill>
                <a:srgbClr val="002073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sz="2400" u="sng" dirty="0">
                <a:solidFill>
                  <a:srgbClr val="002073"/>
                </a:solidFill>
                <a:latin typeface="Open Sans" pitchFamily="34" charset="0"/>
              </a:rPr>
              <a:t>Typy projektów: 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pl-PL" altLang="pl-PL" sz="2400" dirty="0">
                <a:solidFill>
                  <a:srgbClr val="002073"/>
                </a:solidFill>
                <a:latin typeface="Open Sans" pitchFamily="34" charset="0"/>
              </a:rPr>
              <a:t>przedsięwzięcia infrastrukturalne z zakresu zielonej oraz zielono-niebieskiej infrastruktury w miastach,</a:t>
            </a:r>
            <a:br>
              <a:rPr lang="pl-PL" altLang="pl-PL" sz="2400" dirty="0">
                <a:solidFill>
                  <a:srgbClr val="002073"/>
                </a:solidFill>
                <a:latin typeface="Open Sans" pitchFamily="34" charset="0"/>
              </a:rPr>
            </a:br>
            <a:r>
              <a:rPr lang="pl-PL" altLang="pl-PL" sz="2400" dirty="0">
                <a:solidFill>
                  <a:srgbClr val="002073"/>
                </a:solidFill>
                <a:latin typeface="Open Sans" pitchFamily="34" charset="0"/>
              </a:rPr>
              <a:t>oraz zarządzanie wodami opadowymi i roztopowymi 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endParaRPr lang="pl-PL" altLang="pl-PL" sz="2400" dirty="0">
              <a:solidFill>
                <a:srgbClr val="002073"/>
              </a:solidFill>
              <a:latin typeface="Open Sans" pitchFamily="34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pl-PL" altLang="pl-PL" sz="2400" dirty="0">
                <a:solidFill>
                  <a:srgbClr val="002073"/>
                </a:solidFill>
                <a:latin typeface="Open Sans" pitchFamily="34" charset="0"/>
              </a:rPr>
              <a:t>opracowanie MPA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endParaRPr lang="pl-PL" altLang="pl-PL" sz="2400" dirty="0">
              <a:solidFill>
                <a:srgbClr val="002073"/>
              </a:solidFill>
              <a:latin typeface="Open Sans" pitchFamily="34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pl-PL" altLang="pl-PL" sz="2400" dirty="0">
                <a:solidFill>
                  <a:srgbClr val="002073"/>
                </a:solidFill>
                <a:latin typeface="Open Sans" pitchFamily="34" charset="0"/>
              </a:rPr>
              <a:t>wsparcie doradcze dla beneficjentów (budowanie potencjału administracyjnego beneficjentów)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endParaRPr lang="pl-PL" altLang="pl-PL" sz="2400" dirty="0">
              <a:solidFill>
                <a:srgbClr val="002073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endParaRPr lang="pl-PL" altLang="pl-PL" sz="1050" b="1" dirty="0">
              <a:solidFill>
                <a:srgbClr val="002073"/>
              </a:solidFill>
              <a:latin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8639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16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3B91CBB2-A750-5159-2449-3887D6DFCA6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59" y="6648654"/>
            <a:ext cx="10066237" cy="1065532"/>
          </a:xfrm>
          <a:prstGeom prst="rect">
            <a:avLst/>
          </a:prstGeom>
        </p:spPr>
      </p:pic>
      <p:sp>
        <p:nvSpPr>
          <p:cNvPr id="8" name="Tytuł 1">
            <a:extLst>
              <a:ext uri="{FF2B5EF4-FFF2-40B4-BE49-F238E27FC236}">
                <a16:creationId xmlns:a16="http://schemas.microsoft.com/office/drawing/2014/main" id="{E93CE4EA-61EC-8E7C-2722-82F3F6E4C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335" y="298781"/>
            <a:ext cx="11828071" cy="1079500"/>
          </a:xfrm>
        </p:spPr>
        <p:txBody>
          <a:bodyPr>
            <a:normAutofit/>
          </a:bodyPr>
          <a:lstStyle/>
          <a:p>
            <a:r>
              <a:rPr lang="pl-PL" dirty="0"/>
              <a:t>Podsumowanie </a:t>
            </a:r>
            <a:r>
              <a:rPr lang="pl-PL" u="sng" dirty="0"/>
              <a:t>przeprowadzonych</a:t>
            </a:r>
            <a:r>
              <a:rPr lang="pl-PL" dirty="0"/>
              <a:t> naborów konkurencyjnych:</a:t>
            </a:r>
          </a:p>
        </p:txBody>
      </p:sp>
      <p:sp>
        <p:nvSpPr>
          <p:cNvPr id="9" name="Symbol zastępczy numeru slajdu 3">
            <a:extLst>
              <a:ext uri="{FF2B5EF4-FFF2-40B4-BE49-F238E27FC236}">
                <a16:creationId xmlns:a16="http://schemas.microsoft.com/office/drawing/2014/main" id="{12FAE751-58B5-AE40-1179-C632AE2FB98A}"/>
              </a:ext>
            </a:extLst>
          </p:cNvPr>
          <p:cNvSpPr txBox="1">
            <a:spLocks/>
          </p:cNvSpPr>
          <p:nvPr/>
        </p:nvSpPr>
        <p:spPr>
          <a:xfrm>
            <a:off x="8585200" y="7019925"/>
            <a:ext cx="1360018" cy="161495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16</a:t>
            </a:fld>
            <a:endParaRPr lang="pl-PL" altLang="pl-PL"/>
          </a:p>
        </p:txBody>
      </p:sp>
      <p:graphicFrame>
        <p:nvGraphicFramePr>
          <p:cNvPr id="10" name="Tabela 11">
            <a:extLst>
              <a:ext uri="{FF2B5EF4-FFF2-40B4-BE49-F238E27FC236}">
                <a16:creationId xmlns:a16="http://schemas.microsoft.com/office/drawing/2014/main" id="{9723B1FB-2DB4-1BEE-3F66-9E142D427E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3389761"/>
              </p:ext>
            </p:extLst>
          </p:nvPr>
        </p:nvGraphicFramePr>
        <p:xfrm>
          <a:off x="239167" y="835562"/>
          <a:ext cx="12961440" cy="568745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204816">
                  <a:extLst>
                    <a:ext uri="{9D8B030D-6E8A-4147-A177-3AD203B41FA5}">
                      <a16:colId xmlns:a16="http://schemas.microsoft.com/office/drawing/2014/main" val="194016856"/>
                    </a:ext>
                  </a:extLst>
                </a:gridCol>
                <a:gridCol w="23541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56895">
                  <a:extLst>
                    <a:ext uri="{9D8B030D-6E8A-4147-A177-3AD203B41FA5}">
                      <a16:colId xmlns:a16="http://schemas.microsoft.com/office/drawing/2014/main" val="606773214"/>
                    </a:ext>
                  </a:extLst>
                </a:gridCol>
                <a:gridCol w="1945574">
                  <a:extLst>
                    <a:ext uri="{9D8B030D-6E8A-4147-A177-3AD203B41FA5}">
                      <a16:colId xmlns:a16="http://schemas.microsoft.com/office/drawing/2014/main" val="1475449030"/>
                    </a:ext>
                  </a:extLst>
                </a:gridCol>
              </a:tblGrid>
              <a:tr h="732743"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Program,</a:t>
                      </a:r>
                    </a:p>
                    <a:p>
                      <a:pPr algn="ctr"/>
                      <a:r>
                        <a:rPr lang="pl-PL" sz="1800" b="1" baseline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nr </a:t>
                      </a:r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działania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Termin naboru,</a:t>
                      </a:r>
                    </a:p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alokacja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Beneficjenci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wnioski /umowy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2682625"/>
                  </a:ext>
                </a:extLst>
              </a:tr>
              <a:tr h="11432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1.2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dirty="0">
                          <a:solidFill>
                            <a:schemeClr val="tx2"/>
                          </a:solidFill>
                          <a:latin typeface="Open Sans" pitchFamily="34" charset="0"/>
                        </a:rPr>
                        <a:t>Adaptacja terenów zurbanizowanych do zmian klimatu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31.08.2023 - 30.11.2023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500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44 miasta, uczestnicy projektu: „Opracowanie planów adaptacji do zmian klimatu w miastach powyżej 100 tys. mieszkańców” oraz m. st. Warszawa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15 umów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501</a:t>
                      </a:r>
                      <a:r>
                        <a:rPr lang="pl-PL" sz="1600" b="0" kern="1200" baseline="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mln zł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2115654"/>
                  </a:ext>
                </a:extLst>
              </a:tr>
              <a:tr h="9603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2.4.1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Zrównoważone systemy</a:t>
                      </a:r>
                      <a:r>
                        <a:rPr lang="pl-PL" altLang="pl-PL" sz="1200" kern="1200" baseline="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gospodarowania wodami opadowymi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31.10.2023 - 29.03.2024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500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miasta średnie 20-100 tys. mieszkańców</a:t>
                      </a:r>
                    </a:p>
                    <a:p>
                      <a:pPr algn="l"/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oraz powiatowe pow. 15 tys. mieszkańców </a:t>
                      </a:r>
                    </a:p>
                    <a:p>
                      <a:pPr algn="l"/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(z wyłączeniem beneficjentów </a:t>
                      </a: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1.2 i FEPW 2.2)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21 wniosków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247 mln zł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baseline="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trwa ocena</a:t>
                      </a: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3350904"/>
                  </a:ext>
                </a:extLst>
              </a:tr>
              <a:tr h="9603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2.4.2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Opracowanie planów adaptacji </a:t>
                      </a:r>
                      <a:endParaRPr lang="pl-PL" sz="1200" kern="1200" dirty="0">
                        <a:solidFill>
                          <a:schemeClr val="tx2"/>
                        </a:solidFill>
                        <a:latin typeface="Open Sans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29.09.2023 – 30.11.2023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10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j.w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19 umów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2,7</a:t>
                      </a:r>
                      <a:r>
                        <a:rPr lang="pl-PL" sz="1600" b="0" kern="1200" baseline="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mln zł</a:t>
                      </a: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7247756"/>
                  </a:ext>
                </a:extLst>
              </a:tr>
              <a:tr h="7408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2.5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Woda do spożycia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31.10.2023 - 31.01.2024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300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JST, ich związki,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przedsiębiorstwa wodociągowo-kanalizacyjne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181 wniosków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2.779</a:t>
                      </a:r>
                      <a:r>
                        <a:rPr lang="pl-PL" sz="1600" b="0" kern="1200" baseline="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mln zł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baseline="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9,26 x alokacja</a:t>
                      </a: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9794936"/>
                  </a:ext>
                </a:extLst>
              </a:tr>
              <a:tr h="8548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FEPW, 2.2.1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Adaptacja do zmian klimatu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31.07.2023 – 31.10.2023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550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miasta średnie 20-100 tys. mieszkańców oraz uzdrowiska,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Polska Wschodnia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12 umów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136 </a:t>
                      </a:r>
                      <a:r>
                        <a:rPr lang="pl-PL" sz="1600" b="0" kern="1200" baseline="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mln zł</a:t>
                      </a: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46944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17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3B91CBB2-A750-5159-2449-3887D6DFCA6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59" y="6648654"/>
            <a:ext cx="10066237" cy="1065532"/>
          </a:xfrm>
          <a:prstGeom prst="rect">
            <a:avLst/>
          </a:prstGeom>
        </p:spPr>
      </p:pic>
      <p:sp>
        <p:nvSpPr>
          <p:cNvPr id="9" name="Symbol zastępczy numeru slajdu 3">
            <a:extLst>
              <a:ext uri="{FF2B5EF4-FFF2-40B4-BE49-F238E27FC236}">
                <a16:creationId xmlns:a16="http://schemas.microsoft.com/office/drawing/2014/main" id="{12FAE751-58B5-AE40-1179-C632AE2FB98A}"/>
              </a:ext>
            </a:extLst>
          </p:cNvPr>
          <p:cNvSpPr txBox="1">
            <a:spLocks/>
          </p:cNvSpPr>
          <p:nvPr/>
        </p:nvSpPr>
        <p:spPr>
          <a:xfrm>
            <a:off x="8585200" y="7019925"/>
            <a:ext cx="1360018" cy="161495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17</a:t>
            </a:fld>
            <a:endParaRPr lang="pl-PL" altLang="pl-PL"/>
          </a:p>
        </p:txBody>
      </p:sp>
      <p:sp>
        <p:nvSpPr>
          <p:cNvPr id="6" name="Tytuł 1">
            <a:extLst>
              <a:ext uri="{FF2B5EF4-FFF2-40B4-BE49-F238E27FC236}">
                <a16:creationId xmlns:a16="http://schemas.microsoft.com/office/drawing/2014/main" id="{4CCA8BB4-1A95-C3BB-8A5A-1CDEDDD69FA7}"/>
              </a:ext>
            </a:extLst>
          </p:cNvPr>
          <p:cNvSpPr txBox="1">
            <a:spLocks/>
          </p:cNvSpPr>
          <p:nvPr/>
        </p:nvSpPr>
        <p:spPr>
          <a:xfrm>
            <a:off x="1751335" y="378255"/>
            <a:ext cx="10397972" cy="10795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1007943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r>
              <a:rPr lang="pl-PL" dirty="0"/>
              <a:t>Podsumowanie </a:t>
            </a:r>
            <a:r>
              <a:rPr lang="pl-PL" u="sng" dirty="0"/>
              <a:t>przyszłych</a:t>
            </a:r>
            <a:r>
              <a:rPr lang="pl-PL" dirty="0"/>
              <a:t> naborów konkurencyjnych:</a:t>
            </a:r>
          </a:p>
        </p:txBody>
      </p:sp>
      <p:graphicFrame>
        <p:nvGraphicFramePr>
          <p:cNvPr id="7" name="Tabela 11">
            <a:extLst>
              <a:ext uri="{FF2B5EF4-FFF2-40B4-BE49-F238E27FC236}">
                <a16:creationId xmlns:a16="http://schemas.microsoft.com/office/drawing/2014/main" id="{D157D3A6-A8BA-1FD8-71EA-B6C7286FBDE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1407306"/>
              </p:ext>
            </p:extLst>
          </p:nvPr>
        </p:nvGraphicFramePr>
        <p:xfrm>
          <a:off x="311175" y="827508"/>
          <a:ext cx="12889432" cy="573304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091263">
                  <a:extLst>
                    <a:ext uri="{9D8B030D-6E8A-4147-A177-3AD203B41FA5}">
                      <a16:colId xmlns:a16="http://schemas.microsoft.com/office/drawing/2014/main" val="194016856"/>
                    </a:ext>
                  </a:extLst>
                </a:gridCol>
                <a:gridCol w="2131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66452">
                  <a:extLst>
                    <a:ext uri="{9D8B030D-6E8A-4147-A177-3AD203B41FA5}">
                      <a16:colId xmlns:a16="http://schemas.microsoft.com/office/drawing/2014/main" val="606773214"/>
                    </a:ext>
                  </a:extLst>
                </a:gridCol>
              </a:tblGrid>
              <a:tr h="892868"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Program,</a:t>
                      </a:r>
                    </a:p>
                    <a:p>
                      <a:pPr algn="ctr"/>
                      <a:r>
                        <a:rPr lang="pl-PL" sz="1800" b="1" baseline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nr </a:t>
                      </a:r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działania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Termin naboru,</a:t>
                      </a:r>
                    </a:p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alokacja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Beneficjenci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2682625"/>
                  </a:ext>
                </a:extLst>
              </a:tr>
              <a:tr h="11150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1.2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dirty="0">
                          <a:solidFill>
                            <a:schemeClr val="tx2"/>
                          </a:solidFill>
                          <a:latin typeface="Open Sans" pitchFamily="34" charset="0"/>
                        </a:rPr>
                        <a:t>Adaptacja terenów zurbanizowanych do zmian klimatu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31.10.2024 - 31.01.2025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500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44 miasta, uczestnicy projektu: „Opracowanie planów adaptacji do zmian klimatu w miastach powyżej 100 tys. mieszkańców” oraz m. st. Warszawa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2115654"/>
                  </a:ext>
                </a:extLst>
              </a:tr>
              <a:tr h="15915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2.4.1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Wsparcie  systemów</a:t>
                      </a:r>
                      <a:r>
                        <a:rPr lang="pl-PL" altLang="pl-PL" sz="1200" kern="1200" baseline="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gospodarowania wodami opadowymi  z udziałem zieleni/zielono-niebieskiej infrastruktury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30.12.2024 -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31.03.2025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500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miasta średnie 20-100 tys. mieszkańców</a:t>
                      </a:r>
                    </a:p>
                    <a:p>
                      <a:pPr algn="l"/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oraz powiatowe pow. 15 tys. mieszkańców </a:t>
                      </a:r>
                    </a:p>
                    <a:p>
                      <a:pPr algn="l"/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(z wyłączeniem beneficjentów </a:t>
                      </a: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1.2 i FEPW 2.2)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3350904"/>
                  </a:ext>
                </a:extLst>
              </a:tr>
              <a:tr h="10416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2.4.2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Opracowanie planów adaptacji </a:t>
                      </a:r>
                      <a:endParaRPr lang="pl-PL" sz="1200" kern="1200" dirty="0">
                        <a:solidFill>
                          <a:schemeClr val="tx2"/>
                        </a:solidFill>
                        <a:latin typeface="Open Sans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29.11.2024 -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31.01.2025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20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j.w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7247756"/>
                  </a:ext>
                </a:extLst>
              </a:tr>
              <a:tr h="10184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FEPW, 2.2.1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Adaptacja do zmian klimatu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30.09.2024 –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10.01.2025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250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miasta średnie 20-100 tys. mieszkańców oraz uzdrowiska,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Polska Wschodnia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5731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18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3B91CBB2-A750-5159-2449-3887D6DFCA6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59" y="6648654"/>
            <a:ext cx="10066237" cy="1065532"/>
          </a:xfrm>
          <a:prstGeom prst="rect">
            <a:avLst/>
          </a:prstGeom>
        </p:spPr>
      </p:pic>
      <p:sp>
        <p:nvSpPr>
          <p:cNvPr id="9" name="Symbol zastępczy numeru slajdu 3">
            <a:extLst>
              <a:ext uri="{FF2B5EF4-FFF2-40B4-BE49-F238E27FC236}">
                <a16:creationId xmlns:a16="http://schemas.microsoft.com/office/drawing/2014/main" id="{12FAE751-58B5-AE40-1179-C632AE2FB98A}"/>
              </a:ext>
            </a:extLst>
          </p:cNvPr>
          <p:cNvSpPr txBox="1">
            <a:spLocks/>
          </p:cNvSpPr>
          <p:nvPr/>
        </p:nvSpPr>
        <p:spPr>
          <a:xfrm>
            <a:off x="8585200" y="7019925"/>
            <a:ext cx="1360018" cy="161495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18</a:t>
            </a:fld>
            <a:endParaRPr lang="pl-PL" altLang="pl-PL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65E6B92A-B5D7-6777-023D-6B3B6DE594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327" y="378255"/>
            <a:ext cx="10469980" cy="1079500"/>
          </a:xfrm>
        </p:spPr>
        <p:txBody>
          <a:bodyPr>
            <a:normAutofit/>
          </a:bodyPr>
          <a:lstStyle/>
          <a:p>
            <a:r>
              <a:rPr lang="pl-PL" dirty="0"/>
              <a:t>Podsumowanie naborów niekonkurencyjnych (1):</a:t>
            </a:r>
          </a:p>
        </p:txBody>
      </p:sp>
      <p:graphicFrame>
        <p:nvGraphicFramePr>
          <p:cNvPr id="3" name="Tabela 11">
            <a:extLst>
              <a:ext uri="{FF2B5EF4-FFF2-40B4-BE49-F238E27FC236}">
                <a16:creationId xmlns:a16="http://schemas.microsoft.com/office/drawing/2014/main" id="{00551114-F02D-CF45-B1D9-535BFC676A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3684726"/>
              </p:ext>
            </p:extLst>
          </p:nvPr>
        </p:nvGraphicFramePr>
        <p:xfrm>
          <a:off x="321749" y="1043533"/>
          <a:ext cx="12806849" cy="544353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162501">
                  <a:extLst>
                    <a:ext uri="{9D8B030D-6E8A-4147-A177-3AD203B41FA5}">
                      <a16:colId xmlns:a16="http://schemas.microsoft.com/office/drawing/2014/main" val="194016856"/>
                    </a:ext>
                  </a:extLst>
                </a:gridCol>
                <a:gridCol w="2308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32972">
                  <a:extLst>
                    <a:ext uri="{9D8B030D-6E8A-4147-A177-3AD203B41FA5}">
                      <a16:colId xmlns:a16="http://schemas.microsoft.com/office/drawing/2014/main" val="606773214"/>
                    </a:ext>
                  </a:extLst>
                </a:gridCol>
                <a:gridCol w="2002402">
                  <a:extLst>
                    <a:ext uri="{9D8B030D-6E8A-4147-A177-3AD203B41FA5}">
                      <a16:colId xmlns:a16="http://schemas.microsoft.com/office/drawing/2014/main" val="1475449030"/>
                    </a:ext>
                  </a:extLst>
                </a:gridCol>
              </a:tblGrid>
              <a:tr h="710027"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Program,</a:t>
                      </a:r>
                    </a:p>
                    <a:p>
                      <a:pPr algn="ctr"/>
                      <a:r>
                        <a:rPr lang="pl-PL" sz="1800" b="1" baseline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nr </a:t>
                      </a:r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działania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Termin naboru,</a:t>
                      </a:r>
                    </a:p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alokacja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Beneficjenci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wnioski /umowy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2682625"/>
                  </a:ext>
                </a:extLst>
              </a:tr>
              <a:tr h="11833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600" kern="1200" dirty="0" err="1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FEnIKS</a:t>
                      </a: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pl-PL" altLang="pl-PL" sz="16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1.5.6</a:t>
                      </a:r>
                      <a:endParaRPr lang="pl-PL" altLang="pl-PL" sz="1200" kern="1200" dirty="0">
                        <a:solidFill>
                          <a:schemeClr val="tx2"/>
                        </a:solidFill>
                        <a:latin typeface="Open Sans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Monitoring przyrody, powietrza i hałasu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29.03.2024 -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28.06.2024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135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Główny Inspektorat Ochrony Środowiska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brak</a:t>
                      </a:r>
                      <a:r>
                        <a:rPr lang="pl-PL" sz="1600" b="0" kern="1200" baseline="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złożonych wniosków</a:t>
                      </a: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33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1.5.6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Monitoring przyrody, powietrza i hałasu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01.10.2024 -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31.12.2024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110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Główny Inspektorat Ochrony Środowiska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i="1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przyszły</a:t>
                      </a:r>
                      <a:r>
                        <a:rPr lang="pl-PL" sz="1600" b="0" i="1" kern="1200" baseline="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nabór</a:t>
                      </a:r>
                      <a:endParaRPr lang="pl-PL" sz="1600" b="0" i="1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33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2.4.3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dirty="0">
                          <a:solidFill>
                            <a:schemeClr val="tx2"/>
                          </a:solidFill>
                          <a:latin typeface="Open Sans" pitchFamily="34" charset="0"/>
                        </a:rPr>
                        <a:t>Wsparcie małej retencji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24.05.2024 -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26.07.2024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515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Państwowe Gospodarstwo Leśne Lasy Państwowe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 wnioski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514 mln zł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2115654"/>
                  </a:ext>
                </a:extLst>
              </a:tr>
              <a:tr h="11833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2.4.4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kern="1200" dirty="0" err="1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Renaturyzacja</a:t>
                      </a: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 przekształconych cieków wodnych i obszarów od wód zależnych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30.09.2024 -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30.09.2025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221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Państwowe Gospodarstwo Wodne Wody Polskie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i="1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przyszły</a:t>
                      </a:r>
                      <a:r>
                        <a:rPr lang="pl-PL" sz="1600" b="0" i="1" kern="1200" baseline="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nabór</a:t>
                      </a:r>
                      <a:endParaRPr lang="pl-PL" sz="1600" b="0" i="1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33509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32499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19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3B91CBB2-A750-5159-2449-3887D6DFCA6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59" y="6648654"/>
            <a:ext cx="10066237" cy="1065532"/>
          </a:xfrm>
          <a:prstGeom prst="rect">
            <a:avLst/>
          </a:prstGeom>
        </p:spPr>
      </p:pic>
      <p:sp>
        <p:nvSpPr>
          <p:cNvPr id="9" name="Symbol zastępczy numeru slajdu 3">
            <a:extLst>
              <a:ext uri="{FF2B5EF4-FFF2-40B4-BE49-F238E27FC236}">
                <a16:creationId xmlns:a16="http://schemas.microsoft.com/office/drawing/2014/main" id="{12FAE751-58B5-AE40-1179-C632AE2FB98A}"/>
              </a:ext>
            </a:extLst>
          </p:cNvPr>
          <p:cNvSpPr txBox="1">
            <a:spLocks/>
          </p:cNvSpPr>
          <p:nvPr/>
        </p:nvSpPr>
        <p:spPr>
          <a:xfrm>
            <a:off x="8585200" y="7019925"/>
            <a:ext cx="1360018" cy="161495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19</a:t>
            </a:fld>
            <a:endParaRPr lang="pl-PL" altLang="pl-PL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65E6B92A-B5D7-6777-023D-6B3B6DE594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327" y="378255"/>
            <a:ext cx="10469980" cy="1079500"/>
          </a:xfrm>
        </p:spPr>
        <p:txBody>
          <a:bodyPr>
            <a:normAutofit/>
          </a:bodyPr>
          <a:lstStyle/>
          <a:p>
            <a:r>
              <a:rPr lang="pl-PL" dirty="0"/>
              <a:t>Podsumowanie naborów niekonkurencyjnych (2):</a:t>
            </a:r>
          </a:p>
        </p:txBody>
      </p:sp>
      <p:sp>
        <p:nvSpPr>
          <p:cNvPr id="7" name="Symbol zastępczy numeru slajdu 3">
            <a:extLst>
              <a:ext uri="{FF2B5EF4-FFF2-40B4-BE49-F238E27FC236}">
                <a16:creationId xmlns:a16="http://schemas.microsoft.com/office/drawing/2014/main" id="{3A017D49-004A-1CA6-DA29-60D8888A1768}"/>
              </a:ext>
            </a:extLst>
          </p:cNvPr>
          <p:cNvSpPr txBox="1">
            <a:spLocks/>
          </p:cNvSpPr>
          <p:nvPr/>
        </p:nvSpPr>
        <p:spPr>
          <a:xfrm>
            <a:off x="8562030" y="7019925"/>
            <a:ext cx="1428750" cy="179388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19</a:t>
            </a:fld>
            <a:endParaRPr lang="pl-PL" altLang="pl-PL"/>
          </a:p>
        </p:txBody>
      </p:sp>
      <p:graphicFrame>
        <p:nvGraphicFramePr>
          <p:cNvPr id="8" name="Tabela 11">
            <a:extLst>
              <a:ext uri="{FF2B5EF4-FFF2-40B4-BE49-F238E27FC236}">
                <a16:creationId xmlns:a16="http://schemas.microsoft.com/office/drawing/2014/main" id="{79922E5E-2469-410C-BBFD-7F9E6C52AA4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7489336"/>
              </p:ext>
            </p:extLst>
          </p:nvPr>
        </p:nvGraphicFramePr>
        <p:xfrm>
          <a:off x="311176" y="861043"/>
          <a:ext cx="12961442" cy="564254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188604">
                  <a:extLst>
                    <a:ext uri="{9D8B030D-6E8A-4147-A177-3AD203B41FA5}">
                      <a16:colId xmlns:a16="http://schemas.microsoft.com/office/drawing/2014/main" val="194016856"/>
                    </a:ext>
                  </a:extLst>
                </a:gridCol>
                <a:gridCol w="2336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09417">
                  <a:extLst>
                    <a:ext uri="{9D8B030D-6E8A-4147-A177-3AD203B41FA5}">
                      <a16:colId xmlns:a16="http://schemas.microsoft.com/office/drawing/2014/main" val="606773214"/>
                    </a:ext>
                  </a:extLst>
                </a:gridCol>
                <a:gridCol w="2026573">
                  <a:extLst>
                    <a:ext uri="{9D8B030D-6E8A-4147-A177-3AD203B41FA5}">
                      <a16:colId xmlns:a16="http://schemas.microsoft.com/office/drawing/2014/main" val="1475449030"/>
                    </a:ext>
                  </a:extLst>
                </a:gridCol>
              </a:tblGrid>
              <a:tr h="887669"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Program,</a:t>
                      </a:r>
                    </a:p>
                    <a:p>
                      <a:pPr algn="ctr"/>
                      <a:r>
                        <a:rPr lang="pl-PL" sz="1800" b="1" baseline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nr </a:t>
                      </a:r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działania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Termin naboru,</a:t>
                      </a:r>
                    </a:p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alokacja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Beneficjenci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wnioski /umowy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2682625"/>
                  </a:ext>
                </a:extLst>
              </a:tr>
              <a:tr h="10356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2.4.5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Budowa, przebudowa lub remont urządzeń wodnych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altLang="pl-PL" sz="1200" kern="1200" dirty="0">
                        <a:solidFill>
                          <a:schemeClr val="tx2"/>
                        </a:solidFill>
                        <a:latin typeface="Open Sans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+mn-ea"/>
                          <a:cs typeface="+mn-cs"/>
                        </a:rPr>
                        <a:t>Ochrona brzegów morskich</a:t>
                      </a: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30.09.2024 – 31.03.2025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1 008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Państwowe Gospodarstwo Wodne Wody Polskie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Urzędy Morskie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i="1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przyszły</a:t>
                      </a:r>
                      <a:r>
                        <a:rPr lang="pl-PL" sz="1600" b="0" i="1" kern="1200" baseline="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nabór</a:t>
                      </a:r>
                      <a:endParaRPr lang="pl-PL" sz="1600" b="0" i="1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56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2.4.6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dirty="0">
                          <a:solidFill>
                            <a:schemeClr val="tx2"/>
                          </a:solidFill>
                          <a:latin typeface="Open Sans" pitchFamily="34" charset="0"/>
                        </a:rPr>
                        <a:t>Opracowanie i aktualizacja dokumentów strategicznych/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dirty="0">
                          <a:solidFill>
                            <a:schemeClr val="tx2"/>
                          </a:solidFill>
                          <a:latin typeface="Open Sans" pitchFamily="34" charset="0"/>
                        </a:rPr>
                        <a:t>planistycznych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15.03.2024-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14.06.2024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123 mln zł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(ostateczne: 175 mln zł)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Ministerstwo Infrastruktury,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Państwowe Gospodarstwo Wodne Wody Polskie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10 wniosków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175 mln zł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trwa podpisywanie</a:t>
                      </a:r>
                      <a:r>
                        <a:rPr lang="pl-PL" sz="1600" b="0" kern="1200" baseline="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umów</a:t>
                      </a: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2115654"/>
                  </a:ext>
                </a:extLst>
              </a:tr>
              <a:tr h="10356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2.4.6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dirty="0">
                          <a:solidFill>
                            <a:schemeClr val="tx2"/>
                          </a:solidFill>
                          <a:latin typeface="Open Sans" pitchFamily="34" charset="0"/>
                        </a:rPr>
                        <a:t>Opracowanie i aktualizacja dokumentów strategicznych/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dirty="0">
                          <a:solidFill>
                            <a:schemeClr val="tx2"/>
                          </a:solidFill>
                          <a:latin typeface="Open Sans" pitchFamily="34" charset="0"/>
                        </a:rPr>
                        <a:t>planistycznych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16.09.2024-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13.12.2024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8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Ministerstwo Infrastruktury,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Państwowe Gospodarstwo Wodne Wody Polskie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i="1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trwa</a:t>
                      </a:r>
                      <a:r>
                        <a:rPr lang="pl-PL" sz="1600" b="0" i="1" kern="1200" baseline="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nabór</a:t>
                      </a:r>
                      <a:endParaRPr lang="pl-PL" sz="1600" b="0" i="1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56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2.4.7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Rozwijanie systemów prognozowania i ostrzegania środowiskowego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29.03.2024-28.06.2024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8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Instytut Meteorologii i Gospodarki Wodnej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 wnioski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8 mln zł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33509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24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07319" y="395461"/>
            <a:ext cx="8640763" cy="503460"/>
          </a:xfrm>
        </p:spPr>
        <p:txBody>
          <a:bodyPr>
            <a:normAutofit fontScale="90000"/>
          </a:bodyPr>
          <a:lstStyle/>
          <a:p>
            <a:r>
              <a:rPr lang="pl-PL" sz="4900" dirty="0">
                <a:latin typeface="Calibri" panose="020F0502020204030204" pitchFamily="34" charset="0"/>
                <a:cs typeface="Calibri" panose="020F0502020204030204" pitchFamily="34" charset="0"/>
              </a:rPr>
              <a:t>Spis treści</a:t>
            </a:r>
            <a:br>
              <a:rPr lang="pl-PL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83183" y="1763613"/>
            <a:ext cx="12673408" cy="4392487"/>
          </a:xfrm>
        </p:spPr>
        <p:txBody>
          <a:bodyPr>
            <a:normAutofit fontScale="92500" lnSpcReduction="20000"/>
          </a:bodyPr>
          <a:lstStyle/>
          <a:p>
            <a:pPr marL="452438" lvl="2" indent="-452438">
              <a:buNone/>
            </a:pPr>
            <a:r>
              <a:rPr lang="pl-PL" sz="3600" b="1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pl-PL" sz="3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	Finansowanie ze środków unijnych 2021-2027</a:t>
            </a:r>
          </a:p>
          <a:p>
            <a:pPr marL="457200" lvl="2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pl-PL" sz="3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Fundusze Europejskie na Infrastrukturę, Klimat i Środowisko</a:t>
            </a:r>
          </a:p>
          <a:p>
            <a:pPr marL="981075" lvl="6" indent="-528638">
              <a:buNone/>
            </a:pPr>
            <a:r>
              <a:rPr lang="pl-PL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Działania:</a:t>
            </a:r>
          </a:p>
          <a:p>
            <a:pPr marL="981075" lvl="6" indent="-528638">
              <a:buNone/>
            </a:pPr>
            <a:r>
              <a:rPr lang="pl-PL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1.2 Adaptacja terenów zurbanizowanych do zmian klimatu</a:t>
            </a:r>
          </a:p>
          <a:p>
            <a:pPr marL="981075" lvl="6" indent="-528638">
              <a:buNone/>
            </a:pPr>
            <a:r>
              <a:rPr lang="pl-PL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2.4 Adaptacja do zmian klimatu, zapobieganie klęskom i katastrofom</a:t>
            </a:r>
          </a:p>
          <a:p>
            <a:pPr marL="981075" lvl="6" indent="-528638">
              <a:buNone/>
            </a:pPr>
            <a:r>
              <a:rPr lang="pl-PL" altLang="pl-PL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2.5 Woda do spożycia</a:t>
            </a:r>
          </a:p>
          <a:p>
            <a:pPr marL="452438" lvl="2" indent="-452438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pl-PL" sz="3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Fundusze Europejskie dla Polski Wschodniej</a:t>
            </a:r>
          </a:p>
          <a:p>
            <a:pPr marL="981075" lvl="2" indent="-528638">
              <a:buNone/>
            </a:pPr>
            <a:r>
              <a:rPr lang="pl-PL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2.2 Adaptacja do zmian klimatu</a:t>
            </a:r>
          </a:p>
          <a:p>
            <a:pPr marL="452438" lvl="2" indent="-452438">
              <a:spcBef>
                <a:spcPts val="1800"/>
              </a:spcBef>
              <a:buNone/>
            </a:pPr>
            <a:r>
              <a:rPr lang="pl-PL" sz="3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 	Finansowanie ze środków krajowych </a:t>
            </a:r>
          </a:p>
          <a:p>
            <a:pPr marL="457200" lvl="2" indent="-457200">
              <a:buFont typeface="Arial" panose="020B0604020202020204" pitchFamily="34" charset="0"/>
              <a:buChar char="•"/>
            </a:pPr>
            <a:r>
              <a:rPr lang="pl-PL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Program priorytetowy Adaptacja do zmian klimatu </a:t>
            </a:r>
          </a:p>
          <a:p>
            <a:pPr marL="0" indent="0">
              <a:buNone/>
            </a:pPr>
            <a:endParaRPr lang="pl-PL" sz="24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</a:t>
            </a:fld>
            <a:endParaRPr lang="pl-PL" alt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8071C510-2C5E-6A15-11FE-31F5A20129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1" y="6404911"/>
            <a:ext cx="10066237" cy="106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8883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20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3B91CBB2-A750-5159-2449-3887D6DFCA6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59" y="6648654"/>
            <a:ext cx="10066237" cy="1065532"/>
          </a:xfrm>
          <a:prstGeom prst="rect">
            <a:avLst/>
          </a:prstGeom>
        </p:spPr>
      </p:pic>
      <p:sp>
        <p:nvSpPr>
          <p:cNvPr id="9" name="Symbol zastępczy numeru slajdu 3">
            <a:extLst>
              <a:ext uri="{FF2B5EF4-FFF2-40B4-BE49-F238E27FC236}">
                <a16:creationId xmlns:a16="http://schemas.microsoft.com/office/drawing/2014/main" id="{12FAE751-58B5-AE40-1179-C632AE2FB98A}"/>
              </a:ext>
            </a:extLst>
          </p:cNvPr>
          <p:cNvSpPr txBox="1">
            <a:spLocks/>
          </p:cNvSpPr>
          <p:nvPr/>
        </p:nvSpPr>
        <p:spPr>
          <a:xfrm>
            <a:off x="8585200" y="7019925"/>
            <a:ext cx="1360018" cy="161495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20</a:t>
            </a:fld>
            <a:endParaRPr lang="pl-PL" altLang="pl-PL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65E6B92A-B5D7-6777-023D-6B3B6DE594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327" y="378255"/>
            <a:ext cx="10469980" cy="1079500"/>
          </a:xfrm>
        </p:spPr>
        <p:txBody>
          <a:bodyPr>
            <a:normAutofit/>
          </a:bodyPr>
          <a:lstStyle/>
          <a:p>
            <a:r>
              <a:rPr lang="pl-PL" dirty="0"/>
              <a:t>Podsumowanie naborów niekonkurencyjnych (3):</a:t>
            </a:r>
          </a:p>
        </p:txBody>
      </p:sp>
      <p:sp>
        <p:nvSpPr>
          <p:cNvPr id="7" name="Symbol zastępczy numeru slajdu 3">
            <a:extLst>
              <a:ext uri="{FF2B5EF4-FFF2-40B4-BE49-F238E27FC236}">
                <a16:creationId xmlns:a16="http://schemas.microsoft.com/office/drawing/2014/main" id="{3A017D49-004A-1CA6-DA29-60D8888A1768}"/>
              </a:ext>
            </a:extLst>
          </p:cNvPr>
          <p:cNvSpPr txBox="1">
            <a:spLocks/>
          </p:cNvSpPr>
          <p:nvPr/>
        </p:nvSpPr>
        <p:spPr>
          <a:xfrm>
            <a:off x="8562030" y="7019925"/>
            <a:ext cx="1428750" cy="179388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20</a:t>
            </a:fld>
            <a:endParaRPr lang="pl-PL" altLang="pl-PL"/>
          </a:p>
        </p:txBody>
      </p:sp>
      <p:graphicFrame>
        <p:nvGraphicFramePr>
          <p:cNvPr id="3" name="Tabela 11">
            <a:extLst>
              <a:ext uri="{FF2B5EF4-FFF2-40B4-BE49-F238E27FC236}">
                <a16:creationId xmlns:a16="http://schemas.microsoft.com/office/drawing/2014/main" id="{E790709B-DB4A-C725-1B60-458BD466D46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0496216"/>
              </p:ext>
            </p:extLst>
          </p:nvPr>
        </p:nvGraphicFramePr>
        <p:xfrm>
          <a:off x="303733" y="1058263"/>
          <a:ext cx="12896874" cy="408806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177702">
                  <a:extLst>
                    <a:ext uri="{9D8B030D-6E8A-4147-A177-3AD203B41FA5}">
                      <a16:colId xmlns:a16="http://schemas.microsoft.com/office/drawing/2014/main" val="194016856"/>
                    </a:ext>
                  </a:extLst>
                </a:gridCol>
                <a:gridCol w="23252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77490">
                  <a:extLst>
                    <a:ext uri="{9D8B030D-6E8A-4147-A177-3AD203B41FA5}">
                      <a16:colId xmlns:a16="http://schemas.microsoft.com/office/drawing/2014/main" val="606773214"/>
                    </a:ext>
                  </a:extLst>
                </a:gridCol>
                <a:gridCol w="2016477">
                  <a:extLst>
                    <a:ext uri="{9D8B030D-6E8A-4147-A177-3AD203B41FA5}">
                      <a16:colId xmlns:a16="http://schemas.microsoft.com/office/drawing/2014/main" val="1475449030"/>
                    </a:ext>
                  </a:extLst>
                </a:gridCol>
              </a:tblGrid>
              <a:tr h="887669"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Program,</a:t>
                      </a:r>
                    </a:p>
                    <a:p>
                      <a:pPr algn="ctr"/>
                      <a:r>
                        <a:rPr lang="pl-PL" sz="1800" b="1" baseline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nr </a:t>
                      </a:r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działania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Termin naboru,</a:t>
                      </a:r>
                    </a:p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alokacja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Beneficjenci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wnioski /umowy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2682625"/>
                  </a:ext>
                </a:extLst>
              </a:tr>
              <a:tr h="10356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2.4.8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Rozwijanie systemów ratownictwa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26.04.2024-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31.12.2024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357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Komenda Główna Państwowej Straży Pożarnej</a:t>
                      </a:r>
                    </a:p>
                    <a:p>
                      <a:pPr algn="l"/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Państwowe Gospodarstwo Leśne Lasy Państwowe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 wniosek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93 mln zł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56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2.4.9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dirty="0">
                          <a:solidFill>
                            <a:schemeClr val="tx2"/>
                          </a:solidFill>
                          <a:latin typeface="Open Sans" pitchFamily="34" charset="0"/>
                        </a:rPr>
                        <a:t>Rozwój monitoringu środowiska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29.03.2024 -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28.06.2024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rgbClr val="FF0000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85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Główny Inspektorat Ochrony Środowiska,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Państwowy Instytut Geologiczny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baseline="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4 wnioski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baseline="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76 mln zł</a:t>
                      </a: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2115654"/>
                  </a:ext>
                </a:extLst>
              </a:tr>
              <a:tr h="10356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2.4.11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dirty="0">
                          <a:solidFill>
                            <a:schemeClr val="tx2"/>
                          </a:solidFill>
                          <a:latin typeface="Open Sans" pitchFamily="34" charset="0"/>
                        </a:rPr>
                        <a:t>Rozwój Bazy wiedzy o zmianach klimatu i adaptacji do nich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30.09.2024 -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29.11.2024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rgbClr val="FF0000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10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Instytut Ochrony Środowiska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i="1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przyszły</a:t>
                      </a:r>
                      <a:r>
                        <a:rPr lang="pl-PL" sz="1600" b="0" i="1" kern="1200" baseline="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nabór</a:t>
                      </a:r>
                      <a:endParaRPr lang="pl-PL" sz="1600" b="0" i="1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3350904"/>
                  </a:ext>
                </a:extLst>
              </a:tr>
            </a:tbl>
          </a:graphicData>
        </a:graphic>
      </p:graphicFrame>
      <p:sp>
        <p:nvSpPr>
          <p:cNvPr id="6" name="pole tekstowe 5">
            <a:extLst>
              <a:ext uri="{FF2B5EF4-FFF2-40B4-BE49-F238E27FC236}">
                <a16:creationId xmlns:a16="http://schemas.microsoft.com/office/drawing/2014/main" id="{BC68F15A-5834-5508-C5FE-1DAB35A1AC71}"/>
              </a:ext>
            </a:extLst>
          </p:cNvPr>
          <p:cNvSpPr txBox="1"/>
          <p:nvPr/>
        </p:nvSpPr>
        <p:spPr>
          <a:xfrm>
            <a:off x="293575" y="5785911"/>
            <a:ext cx="129070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u="sng" dirty="0">
                <a:solidFill>
                  <a:schemeClr val="accent1">
                    <a:lumMod val="50000"/>
                  </a:schemeClr>
                </a:solidFill>
              </a:rPr>
              <a:t>Łącznie w zakończonych naborach złożono 248 wniosków, z dofinansowaniem 4,529 mld zł.</a:t>
            </a:r>
          </a:p>
          <a:p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24809096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21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3B91CBB2-A750-5159-2449-3887D6DFCA6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59" y="6648654"/>
            <a:ext cx="10066237" cy="1065532"/>
          </a:xfrm>
          <a:prstGeom prst="rect">
            <a:avLst/>
          </a:prstGeom>
        </p:spPr>
      </p:pic>
      <p:sp>
        <p:nvSpPr>
          <p:cNvPr id="9" name="Symbol zastępczy numeru slajdu 3">
            <a:extLst>
              <a:ext uri="{FF2B5EF4-FFF2-40B4-BE49-F238E27FC236}">
                <a16:creationId xmlns:a16="http://schemas.microsoft.com/office/drawing/2014/main" id="{12FAE751-58B5-AE40-1179-C632AE2FB98A}"/>
              </a:ext>
            </a:extLst>
          </p:cNvPr>
          <p:cNvSpPr txBox="1">
            <a:spLocks/>
          </p:cNvSpPr>
          <p:nvPr/>
        </p:nvSpPr>
        <p:spPr>
          <a:xfrm>
            <a:off x="8585200" y="7019925"/>
            <a:ext cx="1360018" cy="161495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21</a:t>
            </a:fld>
            <a:endParaRPr lang="pl-PL" altLang="pl-PL"/>
          </a:p>
        </p:txBody>
      </p:sp>
      <p:sp>
        <p:nvSpPr>
          <p:cNvPr id="7" name="Symbol zastępczy numeru slajdu 3">
            <a:extLst>
              <a:ext uri="{FF2B5EF4-FFF2-40B4-BE49-F238E27FC236}">
                <a16:creationId xmlns:a16="http://schemas.microsoft.com/office/drawing/2014/main" id="{3A017D49-004A-1CA6-DA29-60D8888A1768}"/>
              </a:ext>
            </a:extLst>
          </p:cNvPr>
          <p:cNvSpPr txBox="1">
            <a:spLocks/>
          </p:cNvSpPr>
          <p:nvPr/>
        </p:nvSpPr>
        <p:spPr>
          <a:xfrm>
            <a:off x="8562030" y="7019925"/>
            <a:ext cx="1428750" cy="179388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21</a:t>
            </a:fld>
            <a:endParaRPr lang="pl-PL" altLang="pl-PL"/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id="{FFB015C5-D131-6696-7EBB-56E4F4DB4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327" y="1835621"/>
            <a:ext cx="11449272" cy="1512168"/>
          </a:xfrm>
        </p:spPr>
        <p:txBody>
          <a:bodyPr>
            <a:normAutofit/>
          </a:bodyPr>
          <a:lstStyle/>
          <a:p>
            <a:r>
              <a:rPr lang="pl-PL" sz="4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1. Finansowanie ze środków krajowych </a:t>
            </a:r>
            <a:br>
              <a:rPr lang="pl-PL" sz="4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pl-PL" sz="4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pl-PL" sz="4400" dirty="0"/>
          </a:p>
        </p:txBody>
      </p:sp>
      <p:sp>
        <p:nvSpPr>
          <p:cNvPr id="12" name="Symbol zastępczy zawartości 2">
            <a:extLst>
              <a:ext uri="{FF2B5EF4-FFF2-40B4-BE49-F238E27FC236}">
                <a16:creationId xmlns:a16="http://schemas.microsoft.com/office/drawing/2014/main" id="{33869A96-4BAD-1718-A62F-FA6F3DFE9D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9474" y="3273437"/>
            <a:ext cx="10730680" cy="2880320"/>
          </a:xfrm>
        </p:spPr>
        <p:txBody>
          <a:bodyPr>
            <a:normAutofit/>
          </a:bodyPr>
          <a:lstStyle/>
          <a:p>
            <a:pPr marL="457200" lvl="2" indent="-457200">
              <a:buFont typeface="Arial" panose="020B0604020202020204" pitchFamily="34" charset="0"/>
              <a:buChar char="•"/>
            </a:pPr>
            <a:r>
              <a:rPr lang="pl-PL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Program priorytetowy Adaptacja do zmian klimatu</a:t>
            </a:r>
          </a:p>
          <a:p>
            <a:pPr marL="457200" lvl="2" indent="-457200">
              <a:buFont typeface="Arial" panose="020B0604020202020204" pitchFamily="34" charset="0"/>
              <a:buChar char="•"/>
            </a:pPr>
            <a:endParaRPr lang="pl-PL" sz="2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2438" lvl="2" indent="-452438">
              <a:spcBef>
                <a:spcPts val="1800"/>
              </a:spcBef>
              <a:buNone/>
            </a:pP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23229247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27400" y="243973"/>
            <a:ext cx="9072909" cy="539750"/>
          </a:xfrm>
        </p:spPr>
        <p:txBody>
          <a:bodyPr>
            <a:noAutofit/>
          </a:bodyPr>
          <a:lstStyle/>
          <a:p>
            <a:pPr algn="ctr"/>
            <a:r>
              <a:rPr lang="pl-PL" dirty="0"/>
              <a:t>PP Adaptacja do zmian klimatu  (1) </a:t>
            </a:r>
            <a:br>
              <a:rPr lang="pl-PL" dirty="0"/>
            </a:b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22</a:t>
            </a:fld>
            <a:endParaRPr lang="pl-PL" altLang="pl-PL"/>
          </a:p>
        </p:txBody>
      </p:sp>
      <p:sp>
        <p:nvSpPr>
          <p:cNvPr id="5" name="Prostokąt 4"/>
          <p:cNvSpPr/>
          <p:nvPr/>
        </p:nvSpPr>
        <p:spPr>
          <a:xfrm>
            <a:off x="955695" y="4532614"/>
            <a:ext cx="11524831" cy="1623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26937"/>
              </a:buClr>
            </a:pPr>
            <a:r>
              <a:rPr lang="pl-PL" b="1" dirty="0">
                <a:latin typeface="Open Sans" pitchFamily="2" charset="0"/>
                <a:ea typeface="Open Sans" pitchFamily="2" charset="0"/>
                <a:cs typeface="Open Sans" pitchFamily="2" charset="0"/>
              </a:rPr>
              <a:t>Oferta w tym zakresie skierowana jest do:</a:t>
            </a:r>
          </a:p>
          <a:p>
            <a:pPr marL="250825" indent="-250825" defTabSz="1006475"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pl-PL" dirty="0">
                <a:latin typeface="Open Sans" pitchFamily="2" charset="0"/>
                <a:ea typeface="Open Sans" pitchFamily="2" charset="0"/>
                <a:cs typeface="Open Sans" pitchFamily="2" charset="0"/>
              </a:rPr>
              <a:t>jednostek samorządu terytorialnego, ich związków </a:t>
            </a:r>
          </a:p>
          <a:p>
            <a:pPr marL="250825" indent="-250825" defTabSz="1006475"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pl-PL" dirty="0">
                <a:latin typeface="Open Sans" pitchFamily="2" charset="0"/>
                <a:ea typeface="Open Sans" pitchFamily="2" charset="0"/>
                <a:cs typeface="Open Sans" pitchFamily="2" charset="0"/>
              </a:rPr>
              <a:t>podmiotów świadczących usługi publiczne w ramach zadań własnych </a:t>
            </a:r>
            <a:r>
              <a:rPr lang="pl-PL" dirty="0" err="1">
                <a:latin typeface="Open Sans" pitchFamily="2" charset="0"/>
                <a:ea typeface="Open Sans" pitchFamily="2" charset="0"/>
                <a:cs typeface="Open Sans" pitchFamily="2" charset="0"/>
              </a:rPr>
              <a:t>jst</a:t>
            </a:r>
            <a:endParaRPr lang="pl-PL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  <a:p>
            <a:pPr marL="250825" indent="-250825" defTabSz="1006475"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pl-PL" dirty="0">
                <a:latin typeface="Open Sans" pitchFamily="2" charset="0"/>
                <a:ea typeface="Open Sans" pitchFamily="2" charset="0"/>
                <a:cs typeface="Open Sans" pitchFamily="2" charset="0"/>
              </a:rPr>
              <a:t>spółek handlowych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11BEC558-BAA7-6D9E-BD1D-EC02361DD18B}"/>
              </a:ext>
            </a:extLst>
          </p:cNvPr>
          <p:cNvSpPr txBox="1"/>
          <p:nvPr/>
        </p:nvSpPr>
        <p:spPr>
          <a:xfrm>
            <a:off x="955695" y="1181971"/>
            <a:ext cx="115248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000" b="1" dirty="0">
                <a:latin typeface="Open Sans" pitchFamily="2" charset="0"/>
                <a:ea typeface="Open Sans" pitchFamily="2" charset="0"/>
                <a:cs typeface="Open Sans" pitchFamily="2" charset="0"/>
              </a:rPr>
              <a:t>Finansowane mogą być m.in. działania z zakresu zapobiegania powodzi i suszy, w tym: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781D281C-A852-EE11-15AD-91ECD440FBFD}"/>
              </a:ext>
            </a:extLst>
          </p:cNvPr>
          <p:cNvSpPr txBox="1"/>
          <p:nvPr/>
        </p:nvSpPr>
        <p:spPr>
          <a:xfrm>
            <a:off x="955695" y="1937031"/>
            <a:ext cx="12244912" cy="2318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0825" indent="-250825" defTabSz="1006475"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pl-PL" dirty="0">
                <a:latin typeface="Open Sans" pitchFamily="2" charset="0"/>
                <a:ea typeface="Open Sans" pitchFamily="2" charset="0"/>
                <a:cs typeface="Open Sans" pitchFamily="2" charset="0"/>
              </a:rPr>
              <a:t>zwiększanie retencji w ekosystemach </a:t>
            </a:r>
          </a:p>
          <a:p>
            <a:pPr marL="250825" indent="-250825" defTabSz="1006475"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pl-PL" dirty="0">
                <a:latin typeface="Open Sans" pitchFamily="2" charset="0"/>
                <a:ea typeface="Open Sans" pitchFamily="2" charset="0"/>
                <a:cs typeface="Open Sans" pitchFamily="2" charset="0"/>
              </a:rPr>
              <a:t>urządzenia wodne </a:t>
            </a:r>
          </a:p>
          <a:p>
            <a:pPr marL="250825" indent="-250825" defTabSz="1006475"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pl-PL" dirty="0">
                <a:latin typeface="Open Sans" pitchFamily="2" charset="0"/>
                <a:ea typeface="Open Sans" pitchFamily="2" charset="0"/>
                <a:cs typeface="Open Sans" pitchFamily="2" charset="0"/>
              </a:rPr>
              <a:t>„zielono-niebieska” infrastruktura, systemy zagospodarowania wód opadowych (także obszary wiejskie)</a:t>
            </a:r>
          </a:p>
          <a:p>
            <a:pPr marL="250825" indent="-250825" defTabSz="1006475"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pl-PL" dirty="0">
                <a:latin typeface="Open Sans" pitchFamily="2" charset="0"/>
                <a:ea typeface="Open Sans" pitchFamily="2" charset="0"/>
                <a:cs typeface="Open Sans" pitchFamily="2" charset="0"/>
              </a:rPr>
              <a:t>likwidacja powierzchni nieprzepuszczalnych</a:t>
            </a:r>
          </a:p>
          <a:p>
            <a:pPr marL="250825" indent="-250825" defTabSz="1006475"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pl-PL" dirty="0">
                <a:latin typeface="Open Sans" pitchFamily="2" charset="0"/>
                <a:ea typeface="Open Sans" pitchFamily="2" charset="0"/>
                <a:cs typeface="Open Sans" pitchFamily="2" charset="0"/>
              </a:rPr>
              <a:t>zaopatrzenie ludności w wodę do picia (w tym: budowa </a:t>
            </a:r>
            <a:br>
              <a:rPr lang="pl-PL" dirty="0">
                <a:latin typeface="Open Sans" pitchFamily="2" charset="0"/>
                <a:ea typeface="Open Sans" pitchFamily="2" charset="0"/>
                <a:cs typeface="Open Sans" pitchFamily="2" charset="0"/>
              </a:rPr>
            </a:br>
            <a:r>
              <a:rPr lang="pl-PL" dirty="0">
                <a:latin typeface="Open Sans" pitchFamily="2" charset="0"/>
                <a:ea typeface="Open Sans" pitchFamily="2" charset="0"/>
                <a:cs typeface="Open Sans" pitchFamily="2" charset="0"/>
              </a:rPr>
              <a:t>i modernizacja ujęć wód i stacji uzdatniania wody oraz sieci wodociągowych)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0314CFF6-9996-0A6E-CEB9-DD3ECA9FFF1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59" y="6648654"/>
            <a:ext cx="10066237" cy="106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0814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27400" y="243973"/>
            <a:ext cx="9072909" cy="539750"/>
          </a:xfrm>
        </p:spPr>
        <p:txBody>
          <a:bodyPr>
            <a:noAutofit/>
          </a:bodyPr>
          <a:lstStyle/>
          <a:p>
            <a:pPr algn="ctr"/>
            <a:r>
              <a:rPr lang="pl-PL" dirty="0"/>
              <a:t>PP Adaptacja do zmian klimatu (2) </a:t>
            </a:r>
            <a:br>
              <a:rPr lang="pl-PL" dirty="0"/>
            </a:br>
            <a:br>
              <a:rPr lang="pl-PL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959247" y="803230"/>
            <a:ext cx="11521279" cy="2088232"/>
          </a:xfrm>
        </p:spPr>
        <p:txBody>
          <a:bodyPr/>
          <a:lstStyle/>
          <a:p>
            <a:pPr marL="0" indent="0">
              <a:buNone/>
            </a:pPr>
            <a:r>
              <a:rPr lang="pl-PL" sz="1700" b="1" dirty="0"/>
              <a:t>Budżet</a:t>
            </a:r>
            <a:r>
              <a:rPr lang="pl-PL" sz="1700" dirty="0"/>
              <a:t> dedykowany dla tych działań:</a:t>
            </a:r>
          </a:p>
          <a:p>
            <a:r>
              <a:rPr lang="pl-PL" sz="1700" dirty="0"/>
              <a:t>Budżet zwrotnych form finansowania – do 750 000 tys. zł.</a:t>
            </a:r>
          </a:p>
          <a:p>
            <a:r>
              <a:rPr lang="pl-PL" sz="1700" dirty="0"/>
              <a:t>Budżet bezzwrotnych dofinansowania – do 400 000 tys. zł.</a:t>
            </a:r>
            <a:br>
              <a:rPr lang="pl-PL" sz="1700" dirty="0"/>
            </a:br>
            <a:r>
              <a:rPr lang="pl-PL" sz="1700" dirty="0"/>
              <a:t>na działania retencyjne podejmowane przez jednostki samorządu terytorialnego na obszarach wiejskich, do 70 % kosztów kwalifikowanych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23</a:t>
            </a:fld>
            <a:endParaRPr lang="pl-PL" altLang="pl-PL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42DECF6-1C40-DDE5-0D1B-2D3AC951E864}"/>
              </a:ext>
            </a:extLst>
          </p:cNvPr>
          <p:cNvSpPr txBox="1"/>
          <p:nvPr/>
        </p:nvSpPr>
        <p:spPr>
          <a:xfrm>
            <a:off x="959248" y="2699717"/>
            <a:ext cx="11521278" cy="2603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7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Intensywność dofinansowania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dla zwrotnych form finansowania :</a:t>
            </a:r>
          </a:p>
          <a:p>
            <a:pPr marL="250825" indent="-250825" defTabSz="1006475">
              <a:lnSpc>
                <a:spcPts val="2400"/>
              </a:lnSpc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x-none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pożyczka do 100 % kosztów kwalifikowanych;</a:t>
            </a:r>
            <a:endParaRPr lang="pl-PL" sz="17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50825" indent="-250825" defTabSz="1006475">
              <a:lnSpc>
                <a:spcPts val="2400"/>
              </a:lnSpc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x-none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oprocentowanie: WIBOR 3M, lecz nie mniej niż 2 % w skali roku;</a:t>
            </a:r>
            <a:endParaRPr lang="pl-PL" sz="17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50825" indent="-250825" defTabSz="1006475">
              <a:lnSpc>
                <a:spcPts val="2400"/>
              </a:lnSpc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 przypadku </a:t>
            </a:r>
            <a:r>
              <a:rPr lang="x-none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pożyczki udzielon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ej</a:t>
            </a:r>
            <a:r>
              <a:rPr lang="x-none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JST lub spółce kapitałowej, w której udział JST w kapitale zakładowym tej spółki jest nie mniejszy niż 70%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  <a:r>
              <a:rPr lang="x-none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moż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liwe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jest </a:t>
            </a:r>
            <a:r>
              <a:rPr lang="x-none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umorz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enie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kapitału pożyczki</a:t>
            </a:r>
            <a:r>
              <a:rPr lang="x-none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w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x-none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wysokości 30 % 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lub</a:t>
            </a:r>
            <a:r>
              <a:rPr lang="x-none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50% 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jej </a:t>
            </a:r>
            <a:r>
              <a:rPr lang="x-none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wypłaconej kwoty (w zależności od wskaźnika dochodów podatkowych na jednego mieszkańca w gminie), lecz nie więcej niż 5 milionów złotych</a:t>
            </a:r>
            <a:endParaRPr lang="pl-PL" sz="17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173B3108-3F8F-D048-E85E-56289CA3F204}"/>
              </a:ext>
            </a:extLst>
          </p:cNvPr>
          <p:cNvSpPr txBox="1"/>
          <p:nvPr/>
        </p:nvSpPr>
        <p:spPr>
          <a:xfrm>
            <a:off x="959247" y="5489362"/>
            <a:ext cx="11521277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06475">
              <a:spcBef>
                <a:spcPts val="1100"/>
              </a:spcBef>
              <a:buClr>
                <a:schemeClr val="accent1"/>
              </a:buClr>
            </a:pPr>
            <a:r>
              <a:rPr lang="pl-PL" sz="1700" b="1" dirty="0">
                <a:latin typeface="Open Sans" pitchFamily="2" charset="0"/>
                <a:ea typeface="Open Sans" pitchFamily="2" charset="0"/>
                <a:cs typeface="Open Sans" pitchFamily="2" charset="0"/>
              </a:rPr>
              <a:t>Program realizowany będzie w latach 2022 – 2029</a:t>
            </a:r>
            <a:r>
              <a:rPr lang="pl-PL" sz="1700" dirty="0">
                <a:latin typeface="Open Sans" pitchFamily="2" charset="0"/>
                <a:ea typeface="Open Sans" pitchFamily="2" charset="0"/>
                <a:cs typeface="Open Sans" pitchFamily="2" charset="0"/>
              </a:rPr>
              <a:t>, przy czym:</a:t>
            </a:r>
          </a:p>
          <a:p>
            <a:pPr marL="250825" indent="-250825" defTabSz="1006475"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pl-PL" sz="1700" dirty="0">
                <a:latin typeface="Open Sans" pitchFamily="2" charset="0"/>
                <a:ea typeface="Open Sans" pitchFamily="2" charset="0"/>
                <a:cs typeface="Open Sans" pitchFamily="2" charset="0"/>
              </a:rPr>
              <a:t>zobowiązania podejmowane będą do 31.12.2028 r.</a:t>
            </a:r>
          </a:p>
          <a:p>
            <a:pPr marL="250825" indent="-250825" defTabSz="1006475"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pl-PL" sz="1700" dirty="0">
                <a:latin typeface="Open Sans" pitchFamily="2" charset="0"/>
                <a:ea typeface="Open Sans" pitchFamily="2" charset="0"/>
                <a:cs typeface="Open Sans" pitchFamily="2" charset="0"/>
              </a:rPr>
              <a:t>środki wydatkowane będą do 31.12.2029 r.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AC59573C-53A6-8974-A659-312DB1DFD79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59" y="6648654"/>
            <a:ext cx="10066237" cy="106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0542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F41CC9D9-3570-F1F5-ECF3-011D406141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373982" y="7308229"/>
            <a:ext cx="10962529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id="{E0154476-4BD8-A016-5EEC-16102C19128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003362" y="4983675"/>
            <a:ext cx="9433048" cy="55351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rmAutofit/>
          </a:bodyPr>
          <a:lstStyle>
            <a:lvl1pPr algn="l" defTabSz="1007943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algn="ctr">
              <a:defRPr/>
            </a:pPr>
            <a:r>
              <a:rPr lang="pl-PL" altLang="pl-PL" sz="32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Dziękujemy za uwagę.</a:t>
            </a:r>
            <a:endParaRPr lang="pl-PL" altLang="pl-PL" sz="1800" b="0" dirty="0">
              <a:solidFill>
                <a:srgbClr val="002073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pic>
        <p:nvPicPr>
          <p:cNvPr id="3" name="Obraz 2" descr="Widok na Beskid Wyspowy o zachodzie słońca, wiosna, zamglona dolina.">
            <a:extLst>
              <a:ext uri="{FF2B5EF4-FFF2-40B4-BE49-F238E27FC236}">
                <a16:creationId xmlns:a16="http://schemas.microsoft.com/office/drawing/2014/main" id="{C66F2AF9-76CA-2738-5D23-AD94ADBFA46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69" b="19815"/>
          <a:stretch/>
        </p:blipFill>
        <p:spPr>
          <a:xfrm>
            <a:off x="0" y="747119"/>
            <a:ext cx="13439775" cy="4112838"/>
          </a:xfrm>
          <a:prstGeom prst="rect">
            <a:avLst/>
          </a:prstGeom>
        </p:spPr>
      </p:pic>
      <p:sp>
        <p:nvSpPr>
          <p:cNvPr id="9" name="Prostokąt 8">
            <a:extLst>
              <a:ext uri="{FF2B5EF4-FFF2-40B4-BE49-F238E27FC236}">
                <a16:creationId xmlns:a16="http://schemas.microsoft.com/office/drawing/2014/main" id="{99454A39-630E-FAC1-D205-AE6A4D1A25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" y="747120"/>
            <a:ext cx="8695680" cy="2078151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0" name="Obraz 9" descr="Fundusze Europejskie">
            <a:extLst>
              <a:ext uri="{FF2B5EF4-FFF2-40B4-BE49-F238E27FC236}">
                <a16:creationId xmlns:a16="http://schemas.microsoft.com/office/drawing/2014/main" id="{06A7F42B-C133-6E1D-E8B4-60FA3AE72A9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42" y="1786461"/>
            <a:ext cx="5841575" cy="1076573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BCF89433-8C8B-9990-3FAB-ECD95AB0503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127" y="6518152"/>
            <a:ext cx="10066237" cy="1065532"/>
          </a:xfrm>
          <a:prstGeom prst="rect">
            <a:avLst/>
          </a:prstGeom>
        </p:spPr>
      </p:pic>
      <p:sp>
        <p:nvSpPr>
          <p:cNvPr id="4" name="Tytuł 1">
            <a:extLst>
              <a:ext uri="{FF2B5EF4-FFF2-40B4-BE49-F238E27FC236}">
                <a16:creationId xmlns:a16="http://schemas.microsoft.com/office/drawing/2014/main" id="{6CE7628B-4A3F-A50C-7FAE-B0685B71F531}"/>
              </a:ext>
            </a:extLst>
          </p:cNvPr>
          <p:cNvSpPr txBox="1">
            <a:spLocks/>
          </p:cNvSpPr>
          <p:nvPr/>
        </p:nvSpPr>
        <p:spPr bwMode="auto">
          <a:xfrm>
            <a:off x="959246" y="5461161"/>
            <a:ext cx="11521279" cy="1030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r>
              <a:rPr lang="pl-PL" altLang="pl-PL" sz="1800" b="0" dirty="0">
                <a:solidFill>
                  <a:srgbClr val="0070C0"/>
                </a:solidFill>
                <a:latin typeface="Open Sans" panose="020B0806030504020204" pitchFamily="34" charset="0"/>
                <a:cs typeface="Open Sans" panose="020B0806030504020204" pitchFamily="34" charset="0"/>
                <a:hlinkClick r:id="rId6"/>
              </a:rPr>
              <a:t>adaptacja-feniks@nfosigw.gov.pl</a:t>
            </a:r>
            <a:r>
              <a:rPr lang="pl-PL" altLang="pl-PL" sz="1800" b="0" dirty="0">
                <a:solidFill>
                  <a:srgbClr val="0070C0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; </a:t>
            </a:r>
          </a:p>
          <a:p>
            <a:pPr algn="ctr" eaLnBrk="1" hangingPunct="1">
              <a:lnSpc>
                <a:spcPct val="100000"/>
              </a:lnSpc>
            </a:pPr>
            <a:r>
              <a:rPr lang="pl-PL" altLang="pl-PL" sz="1800" b="0" dirty="0">
                <a:solidFill>
                  <a:srgbClr val="0070C0"/>
                </a:solidFill>
                <a:latin typeface="Open Sans" panose="020B0806030504020204" pitchFamily="34" charset="0"/>
                <a:cs typeface="Open Sans" panose="020B0806030504020204" pitchFamily="34" charset="0"/>
                <a:hlinkClick r:id="rId7"/>
              </a:rPr>
              <a:t>adaptacja-fepw@nfosigw.gov.pl</a:t>
            </a:r>
            <a:r>
              <a:rPr lang="pl-PL" altLang="pl-PL" sz="1800" b="0" dirty="0">
                <a:solidFill>
                  <a:srgbClr val="0070C0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 </a:t>
            </a:r>
          </a:p>
          <a:p>
            <a:pPr algn="ctr" eaLnBrk="1" hangingPunct="1">
              <a:lnSpc>
                <a:spcPct val="100000"/>
              </a:lnSpc>
            </a:pPr>
            <a:r>
              <a:rPr lang="pl-PL" altLang="pl-PL" sz="1800" b="0" u="sng" dirty="0">
                <a:solidFill>
                  <a:srgbClr val="0070C0"/>
                </a:solidFill>
                <a:latin typeface="Open Sans" panose="020B0806030504020204" pitchFamily="34" charset="0"/>
                <a:cs typeface="Open Sans" panose="020B0806030504020204" pitchFamily="34" charset="0"/>
                <a:hlinkClick r:id="rId8"/>
              </a:rPr>
              <a:t>www.gov.pl/web/nfosigw/fundusze-europejskie-na-infrastrukture-klimat-i-srodowisko</a:t>
            </a:r>
            <a:endParaRPr lang="pl-PL" altLang="pl-PL" sz="1800" b="0" u="sng" dirty="0">
              <a:solidFill>
                <a:srgbClr val="0070C0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pl-PL" altLang="pl-PL" sz="1800" b="0" u="sng" dirty="0">
                <a:solidFill>
                  <a:srgbClr val="0070C0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www.gov.pl/web/nfosigw/fundusze-europejskie-dla-polski-wschodniej</a:t>
            </a:r>
          </a:p>
          <a:p>
            <a:pPr algn="ctr" eaLnBrk="1" hangingPunct="1">
              <a:lnSpc>
                <a:spcPct val="100000"/>
              </a:lnSpc>
            </a:pPr>
            <a:endParaRPr lang="pl-PL" altLang="pl-PL" sz="1800" b="0" u="sng" dirty="0">
              <a:solidFill>
                <a:srgbClr val="0070C0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  <a:p>
            <a:pPr algn="ctr" eaLnBrk="1" hangingPunct="1">
              <a:lnSpc>
                <a:spcPct val="150000"/>
              </a:lnSpc>
            </a:pPr>
            <a:endParaRPr lang="pl-PL" altLang="pl-PL" sz="1800" b="0" u="sng" dirty="0">
              <a:solidFill>
                <a:srgbClr val="0070C0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BCDBD7E-2ECD-44B8-1EC1-7ED98F0F94F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</a:t>
            </a:fld>
            <a:endParaRPr lang="pl-PL" dirty="0"/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E79B425A-C743-90C5-6D55-12A71533155D}"/>
              </a:ext>
            </a:extLst>
          </p:cNvPr>
          <p:cNvSpPr txBox="1">
            <a:spLocks/>
          </p:cNvSpPr>
          <p:nvPr/>
        </p:nvSpPr>
        <p:spPr>
          <a:xfrm>
            <a:off x="2759447" y="1237923"/>
            <a:ext cx="8900194" cy="27052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1007943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algn="ctr"/>
            <a:r>
              <a:rPr lang="pl-PL" sz="2000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Alokacja w perspektywie finansowej 2014-2020 i 2021-2027 (mln euro)</a:t>
            </a:r>
          </a:p>
        </p:txBody>
      </p:sp>
      <p:sp>
        <p:nvSpPr>
          <p:cNvPr id="6" name="Tytuł 1">
            <a:extLst>
              <a:ext uri="{FF2B5EF4-FFF2-40B4-BE49-F238E27FC236}">
                <a16:creationId xmlns:a16="http://schemas.microsoft.com/office/drawing/2014/main" id="{9B1CBD23-1612-9793-6676-6E1770481FD0}"/>
              </a:ext>
            </a:extLst>
          </p:cNvPr>
          <p:cNvSpPr txBox="1">
            <a:spLocks/>
          </p:cNvSpPr>
          <p:nvPr/>
        </p:nvSpPr>
        <p:spPr bwMode="auto">
          <a:xfrm>
            <a:off x="1643323" y="323912"/>
            <a:ext cx="10153128" cy="777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/>
            <a:r>
              <a:rPr lang="pl-PL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Ogólne informacje - finansowanie ochrony środowiska </a:t>
            </a:r>
            <a:br>
              <a:rPr lang="pl-PL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ze środków </a:t>
            </a:r>
            <a:r>
              <a:rPr lang="pl-PL" dirty="0" err="1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FEnIKS</a:t>
            </a:r>
            <a:r>
              <a:rPr lang="pl-PL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(1)</a:t>
            </a:r>
          </a:p>
        </p:txBody>
      </p:sp>
      <p:grpSp>
        <p:nvGrpSpPr>
          <p:cNvPr id="7" name="Grupa 6">
            <a:extLst>
              <a:ext uri="{FF2B5EF4-FFF2-40B4-BE49-F238E27FC236}">
                <a16:creationId xmlns:a16="http://schemas.microsoft.com/office/drawing/2014/main" id="{ED6B1BE3-A3F9-4ABE-1875-1C575E4F5E79}"/>
              </a:ext>
            </a:extLst>
          </p:cNvPr>
          <p:cNvGrpSpPr>
            <a:grpSpLocks/>
          </p:cNvGrpSpPr>
          <p:nvPr/>
        </p:nvGrpSpPr>
        <p:grpSpPr>
          <a:xfrm>
            <a:off x="599207" y="1537742"/>
            <a:ext cx="11990351" cy="5209993"/>
            <a:chOff x="0" y="1896746"/>
            <a:chExt cx="10691814" cy="4961254"/>
          </a:xfrm>
        </p:grpSpPr>
        <p:graphicFrame>
          <p:nvGraphicFramePr>
            <p:cNvPr id="8" name="Wykres 7">
              <a:extLst>
                <a:ext uri="{FF2B5EF4-FFF2-40B4-BE49-F238E27FC236}">
                  <a16:creationId xmlns:a16="http://schemas.microsoft.com/office/drawing/2014/main" id="{E7C0FE22-2ACC-5ECE-AB69-1667CA2979E0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0" y="1896746"/>
            <a:ext cx="8420101" cy="496125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9" name="pole tekstowe 8">
              <a:extLst>
                <a:ext uri="{FF2B5EF4-FFF2-40B4-BE49-F238E27FC236}">
                  <a16:creationId xmlns:a16="http://schemas.microsoft.com/office/drawing/2014/main" id="{26B59B0C-4101-4710-6D2F-3BF0E2CC0D1B}"/>
                </a:ext>
              </a:extLst>
            </p:cNvPr>
            <p:cNvSpPr txBox="1">
              <a:spLocks/>
            </p:cNvSpPr>
            <p:nvPr/>
          </p:nvSpPr>
          <p:spPr>
            <a:xfrm>
              <a:off x="8420102" y="2697480"/>
              <a:ext cx="2271712" cy="3754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2073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Całkowita alokacja dla sektora środowiska:</a:t>
              </a:r>
            </a:p>
            <a:p>
              <a:pPr marL="342900" marR="0" lvl="0" indent="-342900" defTabSz="91440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Wingdings" panose="05000000000000000000" pitchFamily="2" charset="2"/>
                <a:buChar char="v"/>
                <a:tabLst/>
                <a:defRPr/>
              </a:pPr>
              <a:r>
                <a:rPr kumimoji="0" lang="pl-PL" sz="20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2073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POIiŚ</a:t>
              </a:r>
              <a:r>
                <a:rPr kumimoji="0" lang="pl-PL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2073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14-20:</a:t>
              </a:r>
              <a:br>
                <a:rPr kumimoji="0" lang="pl-PL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2073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</a:br>
              <a:r>
                <a:rPr kumimoji="0" lang="pl-PL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2073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3,508 mld euro</a:t>
              </a:r>
            </a:p>
            <a:p>
              <a:pPr marL="342900" marR="0" lvl="0" indent="-342900" defTabSz="91440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Wingdings" panose="05000000000000000000" pitchFamily="2" charset="2"/>
                <a:buChar char="v"/>
                <a:tabLst/>
                <a:defRPr/>
              </a:pPr>
              <a:r>
                <a:rPr kumimoji="0" lang="pl-PL" sz="20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2073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FEnIKS</a:t>
              </a:r>
              <a:r>
                <a:rPr kumimoji="0" lang="pl-PL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2073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21-27:</a:t>
              </a:r>
              <a:br>
                <a:rPr kumimoji="0" lang="pl-PL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2073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</a:br>
              <a:r>
                <a:rPr kumimoji="0" lang="pl-PL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2073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3,667 mld euro</a:t>
              </a:r>
            </a:p>
          </p:txBody>
        </p:sp>
      </p:grpSp>
      <p:pic>
        <p:nvPicPr>
          <p:cNvPr id="11" name="Obraz 10">
            <a:extLst>
              <a:ext uri="{FF2B5EF4-FFF2-40B4-BE49-F238E27FC236}">
                <a16:creationId xmlns:a16="http://schemas.microsoft.com/office/drawing/2014/main" id="{2776F3A2-5016-9E49-AC6A-B64CF136008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1" y="6523083"/>
            <a:ext cx="10066237" cy="106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992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DF12DE95-0D4D-5E37-3562-703D2DBED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17816" y="1767728"/>
            <a:ext cx="5076825" cy="4283076"/>
          </a:xfrm>
          <a:prstGeom prst="rect">
            <a:avLst/>
          </a:prstGeom>
          <a:solidFill>
            <a:schemeClr val="accent2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/>
          </a:p>
        </p:txBody>
      </p:sp>
      <p:sp>
        <p:nvSpPr>
          <p:cNvPr id="15" name="Tytuł 14">
            <a:extLst>
              <a:ext uri="{FF2B5EF4-FFF2-40B4-BE49-F238E27FC236}">
                <a16:creationId xmlns:a16="http://schemas.microsoft.com/office/drawing/2014/main" id="{3461AAC7-DAEA-2482-E670-67E5A8B9CA5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2399507" y="360363"/>
            <a:ext cx="8640763" cy="1619251"/>
          </a:xfrm>
        </p:spPr>
        <p:txBody>
          <a:bodyPr/>
          <a:lstStyle/>
          <a:p>
            <a:r>
              <a:rPr lang="pl-PL" dirty="0">
                <a:solidFill>
                  <a:schemeClr val="bg1"/>
                </a:solidFill>
              </a:rPr>
              <a:t>Najważniejsze informacje</a:t>
            </a:r>
          </a:p>
        </p:txBody>
      </p:sp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4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pic>
        <p:nvPicPr>
          <p:cNvPr id="8" name="Obraz 7" descr="Obraz zawierający krajobraz, na wolnym powietrzu, roślina, chmura&#10;&#10;Opis wygenerowany automatycznie">
            <a:extLst>
              <a:ext uri="{FF2B5EF4-FFF2-40B4-BE49-F238E27FC236}">
                <a16:creationId xmlns:a16="http://schemas.microsoft.com/office/drawing/2014/main" id="{4BBEAF3A-E5E5-882F-4BB3-7440DC1993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2" r="55103"/>
          <a:stretch/>
        </p:blipFill>
        <p:spPr>
          <a:xfrm>
            <a:off x="1003" y="1588501"/>
            <a:ext cx="6214828" cy="4709304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53488138-2961-092C-B3F7-06C0CF109D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1" y="6404911"/>
            <a:ext cx="10066237" cy="1065532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98A4F35E-19AF-9433-290B-2469198F5D3E}"/>
              </a:ext>
            </a:extLst>
          </p:cNvPr>
          <p:cNvSpPr txBox="1">
            <a:spLocks/>
          </p:cNvSpPr>
          <p:nvPr/>
        </p:nvSpPr>
        <p:spPr>
          <a:xfrm>
            <a:off x="16695" y="360363"/>
            <a:ext cx="9655519" cy="641352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1007943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r>
              <a:rPr lang="pl-PL" altLang="pl-PL" sz="3600" dirty="0">
                <a:latin typeface="Open Sans" pitchFamily="34" charset="0"/>
              </a:rPr>
              <a:t>Wsparcie adaptacji do zmian klimatu</a:t>
            </a:r>
            <a:br>
              <a:rPr lang="pl-PL" altLang="pl-PL" sz="3600" dirty="0">
                <a:latin typeface="Open Sans" pitchFamily="34" charset="0"/>
              </a:rPr>
            </a:br>
            <a:r>
              <a:rPr lang="pl-PL" altLang="pl-PL" sz="3600" dirty="0">
                <a:latin typeface="Open Sans" pitchFamily="34" charset="0"/>
              </a:rPr>
              <a:t>w perspektywie finansowej 2021-2027</a:t>
            </a:r>
            <a:br>
              <a:rPr lang="pl-PL" altLang="pl-PL" sz="3600" dirty="0">
                <a:latin typeface="Open Sans" pitchFamily="34" charset="0"/>
              </a:rPr>
            </a:br>
            <a:endParaRPr lang="pl-PL" sz="3600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F6FA5C3B-BABC-C5C4-DA25-18E09D20B15B}"/>
              </a:ext>
            </a:extLst>
          </p:cNvPr>
          <p:cNvSpPr/>
          <p:nvPr/>
        </p:nvSpPr>
        <p:spPr>
          <a:xfrm>
            <a:off x="6584297" y="1801614"/>
            <a:ext cx="5392174" cy="43562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171450" indent="-1714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eaLnBrk="1" hangingPunct="1">
              <a:defRPr/>
            </a:pPr>
            <a:endParaRPr lang="pl-PL" altLang="pl-PL" sz="2000" b="1" dirty="0">
              <a:solidFill>
                <a:schemeClr val="tx2"/>
              </a:solidFill>
              <a:latin typeface="Open Sans" pitchFamily="34" charset="0"/>
            </a:endParaRPr>
          </a:p>
          <a:p>
            <a:pPr lvl="1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pl-PL" altLang="pl-PL" sz="2000" dirty="0">
                <a:solidFill>
                  <a:schemeClr val="tx2"/>
                </a:solidFill>
                <a:latin typeface="Open Sans" pitchFamily="34" charset="0"/>
              </a:rPr>
              <a:t>Działanie </a:t>
            </a:r>
            <a:r>
              <a:rPr lang="pl-PL" altLang="pl-PL" sz="2000" dirty="0" err="1">
                <a:solidFill>
                  <a:schemeClr val="tx2"/>
                </a:solidFill>
                <a:latin typeface="Open Sans" pitchFamily="34" charset="0"/>
              </a:rPr>
              <a:t>FEnIKS</a:t>
            </a:r>
            <a:r>
              <a:rPr lang="pl-PL" altLang="pl-PL" sz="2000" dirty="0">
                <a:solidFill>
                  <a:schemeClr val="tx2"/>
                </a:solidFill>
                <a:latin typeface="Open Sans" pitchFamily="34" charset="0"/>
              </a:rPr>
              <a:t> 01.02 - Adaptacja terenów zurbanizowanych do zmian klimatu</a:t>
            </a:r>
          </a:p>
          <a:p>
            <a:pPr lvl="1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pl-PL" altLang="pl-PL" sz="2000" dirty="0">
                <a:solidFill>
                  <a:schemeClr val="tx2"/>
                </a:solidFill>
                <a:latin typeface="Open Sans" pitchFamily="34" charset="0"/>
              </a:rPr>
              <a:t>Działanie </a:t>
            </a:r>
            <a:r>
              <a:rPr lang="pl-PL" altLang="pl-PL" sz="2000" dirty="0" err="1">
                <a:solidFill>
                  <a:schemeClr val="tx2"/>
                </a:solidFill>
                <a:latin typeface="Open Sans" pitchFamily="34" charset="0"/>
              </a:rPr>
              <a:t>FEnIKS</a:t>
            </a:r>
            <a:r>
              <a:rPr lang="pl-PL" altLang="pl-PL" sz="2000" dirty="0">
                <a:solidFill>
                  <a:schemeClr val="tx2"/>
                </a:solidFill>
                <a:latin typeface="Open Sans" pitchFamily="34" charset="0"/>
              </a:rPr>
              <a:t> 02.05 - Woda do spożycia</a:t>
            </a:r>
          </a:p>
          <a:p>
            <a:pPr lvl="1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pl-PL" altLang="pl-PL" sz="2000" dirty="0">
                <a:solidFill>
                  <a:schemeClr val="tx2"/>
                </a:solidFill>
                <a:latin typeface="Open Sans" pitchFamily="34" charset="0"/>
              </a:rPr>
              <a:t>Działanie </a:t>
            </a:r>
            <a:r>
              <a:rPr lang="pl-PL" altLang="pl-PL" sz="2000" dirty="0" err="1">
                <a:solidFill>
                  <a:schemeClr val="tx2"/>
                </a:solidFill>
                <a:latin typeface="Open Sans" pitchFamily="34" charset="0"/>
              </a:rPr>
              <a:t>FEnIKS</a:t>
            </a:r>
            <a:r>
              <a:rPr lang="pl-PL" altLang="pl-PL" sz="2000" dirty="0">
                <a:solidFill>
                  <a:schemeClr val="tx2"/>
                </a:solidFill>
                <a:latin typeface="Open Sans" pitchFamily="34" charset="0"/>
              </a:rPr>
              <a:t> 02.04 - Adaptacja do zmian klimatu, zapobieganie klęskom i katastrofom</a:t>
            </a:r>
          </a:p>
          <a:p>
            <a:pPr lvl="1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pl-PL" altLang="pl-PL" sz="2000" dirty="0">
                <a:solidFill>
                  <a:srgbClr val="002073"/>
                </a:solidFill>
                <a:latin typeface="Open Sans" pitchFamily="34" charset="0"/>
              </a:rPr>
              <a:t>Działanie FEPW.02.02 - Adaptacja do zmian klimatu</a:t>
            </a:r>
          </a:p>
          <a:p>
            <a:pPr lvl="1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endParaRPr lang="pl-PL" altLang="pl-PL" sz="2000" dirty="0">
              <a:solidFill>
                <a:schemeClr val="tx2"/>
              </a:solidFill>
              <a:latin typeface="Open Sans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72814CC-5FE1-55A0-5FA9-2C1BE92319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5</a:t>
            </a:fld>
            <a:endParaRPr lang="pl-PL" dirty="0"/>
          </a:p>
        </p:txBody>
      </p:sp>
      <p:pic>
        <p:nvPicPr>
          <p:cNvPr id="5" name="Obraz 4" descr="Obraz zawierający trawa, na wolnym powietrzu, krajobraz, natura&#10;&#10;Opis wygenerowany automatycznie">
            <a:extLst>
              <a:ext uri="{FF2B5EF4-FFF2-40B4-BE49-F238E27FC236}">
                <a16:creationId xmlns:a16="http://schemas.microsoft.com/office/drawing/2014/main" id="{0BAA44F6-B5D3-297F-12A0-62E3E54633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847"/>
            <a:ext cx="5996928" cy="5832648"/>
          </a:xfrm>
          <a:prstGeom prst="rect">
            <a:avLst/>
          </a:prstGeom>
        </p:spPr>
      </p:pic>
      <p:sp>
        <p:nvSpPr>
          <p:cNvPr id="6" name="Tytuł 1">
            <a:extLst>
              <a:ext uri="{FF2B5EF4-FFF2-40B4-BE49-F238E27FC236}">
                <a16:creationId xmlns:a16="http://schemas.microsoft.com/office/drawing/2014/main" id="{579AC789-50E1-1C58-D1A7-D4AB2EC4EA62}"/>
              </a:ext>
            </a:extLst>
          </p:cNvPr>
          <p:cNvSpPr txBox="1">
            <a:spLocks/>
          </p:cNvSpPr>
          <p:nvPr/>
        </p:nvSpPr>
        <p:spPr bwMode="auto">
          <a:xfrm>
            <a:off x="6215831" y="899477"/>
            <a:ext cx="7223944" cy="673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dirty="0"/>
              <a:t>Działanie </a:t>
            </a:r>
            <a:r>
              <a:rPr lang="pl-PL" dirty="0" err="1"/>
              <a:t>FEnIKS</a:t>
            </a:r>
            <a:r>
              <a:rPr lang="pl-PL" dirty="0"/>
              <a:t> 1.2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dirty="0"/>
              <a:t>Adaptacja terenów zurbanizowanych do zmian klimatu (1)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pl-PL" b="0" u="sng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b="0" u="sng" dirty="0"/>
              <a:t>Wysokość alokacji UE: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b="0" dirty="0"/>
              <a:t>560 061 637 EUR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pl-PL" b="0" u="sng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b="0" u="sng" dirty="0"/>
              <a:t>Beneficjenci: </a:t>
            </a:r>
            <a:r>
              <a:rPr lang="pl-PL" b="0" dirty="0"/>
              <a:t>44 miasta, które uczestniczyły w realizacji projektu: Opracowanie MPA w miastach powyżej 100 tys. mieszkańców oraz m. st. Warszawa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pl-PL" b="0" u="sng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b="0" u="sng" dirty="0"/>
              <a:t>Forma wsparcia: </a:t>
            </a:r>
            <a:r>
              <a:rPr lang="pl-PL" b="0" dirty="0"/>
              <a:t>dotacja do 77 % wydatków kwalifikowanych 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pl-PL" b="0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445FB00C-B82D-AAC2-5AC6-1E1A84E3E9C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1" y="6404911"/>
            <a:ext cx="10066237" cy="106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2819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72814CC-5FE1-55A0-5FA9-2C1BE92319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6</a:t>
            </a:fld>
            <a:endParaRPr lang="pl-PL" dirty="0"/>
          </a:p>
        </p:txBody>
      </p:sp>
      <p:pic>
        <p:nvPicPr>
          <p:cNvPr id="5" name="Obraz 4" descr="Obraz zawierający trawa, na wolnym powietrzu, krajobraz, natura&#10;&#10;Opis wygenerowany automatycznie">
            <a:extLst>
              <a:ext uri="{FF2B5EF4-FFF2-40B4-BE49-F238E27FC236}">
                <a16:creationId xmlns:a16="http://schemas.microsoft.com/office/drawing/2014/main" id="{0BAA44F6-B5D3-297F-12A0-62E3E54633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847"/>
            <a:ext cx="5996928" cy="5832648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46665EB5-129B-5642-741B-00BC19A2DE44}"/>
              </a:ext>
            </a:extLst>
          </p:cNvPr>
          <p:cNvSpPr txBox="1">
            <a:spLocks/>
          </p:cNvSpPr>
          <p:nvPr/>
        </p:nvSpPr>
        <p:spPr bwMode="auto">
          <a:xfrm>
            <a:off x="6143823" y="737845"/>
            <a:ext cx="7128791" cy="583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sz="2400" dirty="0"/>
              <a:t>Działanie </a:t>
            </a:r>
            <a:r>
              <a:rPr lang="pl-PL" sz="2400" dirty="0" err="1"/>
              <a:t>FEnIKS</a:t>
            </a:r>
            <a:r>
              <a:rPr lang="pl-PL" sz="2400" dirty="0"/>
              <a:t> 1.2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sz="2400" dirty="0"/>
              <a:t>Adaptacja terenów zurbanizowanych do zmian klimatu (2)</a:t>
            </a:r>
          </a:p>
          <a:p>
            <a:r>
              <a:rPr lang="pl-PL" sz="2400" b="0" u="sng" dirty="0"/>
              <a:t>Typy projektów: 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2400" b="0" dirty="0"/>
              <a:t>budowa sieci kanalizacji deszczowej oraz infrastruktury towarzyszącej, zielono-niebieskiej infrastruktury przyczyniającej się do odprowadzania, zatrzymania</a:t>
            </a:r>
            <a:br>
              <a:rPr lang="pl-PL" sz="2400" b="0" dirty="0"/>
            </a:br>
            <a:r>
              <a:rPr lang="pl-PL" sz="2400" b="0" dirty="0"/>
              <a:t>i wykorzystania wód opadowych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2400" b="0" dirty="0"/>
              <a:t>zazielenianie zbiorników wodnych lub ich </a:t>
            </a:r>
            <a:r>
              <a:rPr lang="pl-PL" sz="2400" b="0" dirty="0" err="1"/>
              <a:t>renaturyzacja</a:t>
            </a:r>
            <a:r>
              <a:rPr lang="pl-PL" sz="2400" b="0" dirty="0"/>
              <a:t> w lokalnych zlewniach miejskich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2400" b="0" dirty="0"/>
              <a:t>budowa zbiorników wód opadowych wraz z infrastrukturą towarzyszącą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2400" b="0" dirty="0"/>
              <a:t>likwidacja zasklepień lub uszczelnień gruntu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pl-PL" sz="2400" b="0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76C86B8C-C241-BAE3-9696-781BFB97E7E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1" y="6404911"/>
            <a:ext cx="10066237" cy="106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267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BA8025A-7723-DB9F-CC3C-C71222BFF6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7</a:t>
            </a:fld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F8A8FEE6-0DC6-2FF6-DAE9-82F194BCD82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1" y="6404911"/>
            <a:ext cx="10066237" cy="1065532"/>
          </a:xfrm>
          <a:prstGeom prst="rect">
            <a:avLst/>
          </a:prstGeom>
        </p:spPr>
      </p:pic>
      <p:pic>
        <p:nvPicPr>
          <p:cNvPr id="6" name="Obraz 5" descr="Rzeka z rosnącymi nad nią olszami.">
            <a:extLst>
              <a:ext uri="{FF2B5EF4-FFF2-40B4-BE49-F238E27FC236}">
                <a16:creationId xmlns:a16="http://schemas.microsoft.com/office/drawing/2014/main" id="{63D81FC4-32DF-C853-5D33-12DA8E8268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" y="1460348"/>
            <a:ext cx="5832648" cy="4944563"/>
          </a:xfrm>
          <a:prstGeom prst="rect">
            <a:avLst/>
          </a:prstGeom>
        </p:spPr>
      </p:pic>
      <p:sp>
        <p:nvSpPr>
          <p:cNvPr id="9" name="Tytuł 1">
            <a:extLst>
              <a:ext uri="{FF2B5EF4-FFF2-40B4-BE49-F238E27FC236}">
                <a16:creationId xmlns:a16="http://schemas.microsoft.com/office/drawing/2014/main" id="{F5885843-940F-D436-2C77-768B4E364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51" y="395461"/>
            <a:ext cx="12745416" cy="5865389"/>
          </a:xfrm>
        </p:spPr>
        <p:txBody>
          <a:bodyPr>
            <a:normAutofit/>
          </a:bodyPr>
          <a:lstStyle/>
          <a:p>
            <a:pPr>
              <a:lnSpc>
                <a:spcPts val="2400"/>
              </a:lnSpc>
            </a:pPr>
            <a:r>
              <a:rPr lang="pl-PL" dirty="0"/>
              <a:t>Działanie </a:t>
            </a:r>
            <a:r>
              <a:rPr lang="pl-PL" dirty="0" err="1"/>
              <a:t>FEnIKS</a:t>
            </a:r>
            <a:r>
              <a:rPr lang="pl-PL" dirty="0"/>
              <a:t> 2.4</a:t>
            </a:r>
            <a:br>
              <a:rPr lang="pl-PL" dirty="0"/>
            </a:br>
            <a:r>
              <a:rPr lang="pl-PL" dirty="0"/>
              <a:t>Adaptacja do zmian klimatu, zapobieganie klęskom i katastrofom (1)</a:t>
            </a: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1B0D751A-4288-54F8-937F-8788FC52BC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71815" y="1460348"/>
            <a:ext cx="7056784" cy="4944563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>
              <a:solidFill>
                <a:srgbClr val="93C67B"/>
              </a:solidFill>
            </a:endParaRP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E7C99243-38F9-DB57-E0B2-51516363D904}"/>
              </a:ext>
            </a:extLst>
          </p:cNvPr>
          <p:cNvSpPr/>
          <p:nvPr/>
        </p:nvSpPr>
        <p:spPr>
          <a:xfrm>
            <a:off x="6071815" y="1460348"/>
            <a:ext cx="6984776" cy="486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pl-PL" altLang="pl-PL" sz="2400" u="sng" dirty="0">
                <a:solidFill>
                  <a:schemeClr val="tx2"/>
                </a:solidFill>
                <a:latin typeface="Open Sans" pitchFamily="34" charset="0"/>
              </a:rPr>
              <a:t>Wysokość alokacji UE:</a:t>
            </a:r>
          </a:p>
          <a:p>
            <a:pPr eaLnBrk="1" hangingPunct="1">
              <a:defRPr/>
            </a:pPr>
            <a:r>
              <a:rPr lang="pl-PL" altLang="pl-PL" sz="2400" dirty="0">
                <a:solidFill>
                  <a:schemeClr val="tx2"/>
                </a:solidFill>
                <a:latin typeface="Open Sans" pitchFamily="34" charset="0"/>
              </a:rPr>
              <a:t>1 406 441 892 EUR</a:t>
            </a:r>
          </a:p>
          <a:p>
            <a:pPr eaLnBrk="1" hangingPunct="1">
              <a:defRPr/>
            </a:pPr>
            <a:endParaRPr lang="pl-PL" altLang="pl-PL" sz="2400" u="sng" dirty="0">
              <a:solidFill>
                <a:schemeClr val="tx2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sz="2400" u="sng" dirty="0">
                <a:solidFill>
                  <a:schemeClr val="tx2"/>
                </a:solidFill>
                <a:latin typeface="Open Sans" pitchFamily="34" charset="0"/>
              </a:rPr>
              <a:t>Beneficjenci:</a:t>
            </a:r>
          </a:p>
          <a:p>
            <a:pPr eaLnBrk="1" hangingPunct="1">
              <a:defRPr/>
            </a:pPr>
            <a:r>
              <a:rPr lang="pl-PL" altLang="pl-PL" sz="2400" dirty="0">
                <a:solidFill>
                  <a:schemeClr val="tx2"/>
                </a:solidFill>
                <a:latin typeface="Open Sans" pitchFamily="34" charset="0"/>
              </a:rPr>
              <a:t>miasta średnie, powyżej 20 tys. mieszkańców oraz stolice powiatów z przedziału 15-20 tys. mieszkańców, z wyłączeniem miast finansowanych w ramach FEPW 2021-2027,</a:t>
            </a:r>
          </a:p>
          <a:p>
            <a:pPr eaLnBrk="1" hangingPunct="1">
              <a:defRPr/>
            </a:pPr>
            <a:r>
              <a:rPr lang="pl-PL" altLang="pl-PL" sz="2400" dirty="0">
                <a:solidFill>
                  <a:schemeClr val="tx2"/>
                </a:solidFill>
                <a:latin typeface="Open Sans" pitchFamily="34" charset="0"/>
              </a:rPr>
              <a:t>Min. Infrastruktury, PGW Wody Polskie, PGL Lasy Państwowe, urzędy morskie, GIOŚ, WIOŚ, KG PSP, IMGW, IOŚ, PIG, parki narodowe</a:t>
            </a:r>
          </a:p>
          <a:p>
            <a:pPr eaLnBrk="1" hangingPunct="1">
              <a:defRPr/>
            </a:pPr>
            <a:r>
              <a:rPr lang="pl-PL" altLang="pl-PL" sz="2400" u="sng" dirty="0">
                <a:solidFill>
                  <a:schemeClr val="tx2"/>
                </a:solidFill>
                <a:latin typeface="Open Sans" pitchFamily="34" charset="0"/>
              </a:rPr>
              <a:t>Forma wsparcia: </a:t>
            </a:r>
            <a:r>
              <a:rPr lang="pl-PL" altLang="pl-PL" sz="2400" dirty="0">
                <a:solidFill>
                  <a:schemeClr val="tx2"/>
                </a:solidFill>
                <a:latin typeface="Open Sans" pitchFamily="34" charset="0"/>
              </a:rPr>
              <a:t>dotacja do 79,71% wydatków kwalifikowanych</a:t>
            </a:r>
          </a:p>
          <a:p>
            <a:pPr eaLnBrk="1" hangingPunct="1">
              <a:defRPr/>
            </a:pPr>
            <a:endParaRPr lang="pl-PL" altLang="pl-PL" sz="1050" b="1" dirty="0">
              <a:solidFill>
                <a:schemeClr val="tx2"/>
              </a:solidFill>
              <a:latin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327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BA8025A-7723-DB9F-CC3C-C71222BFF6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8</a:t>
            </a:fld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F8A8FEE6-0DC6-2FF6-DAE9-82F194BCD82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1" y="6404911"/>
            <a:ext cx="10066237" cy="1065532"/>
          </a:xfrm>
          <a:prstGeom prst="rect">
            <a:avLst/>
          </a:prstGeom>
        </p:spPr>
      </p:pic>
      <p:pic>
        <p:nvPicPr>
          <p:cNvPr id="6" name="Obraz 5" descr="Rzeka z rosnącymi nad nią olszami.">
            <a:extLst>
              <a:ext uri="{FF2B5EF4-FFF2-40B4-BE49-F238E27FC236}">
                <a16:creationId xmlns:a16="http://schemas.microsoft.com/office/drawing/2014/main" id="{63D81FC4-32DF-C853-5D33-12DA8E8268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" y="1460348"/>
            <a:ext cx="5832648" cy="4944563"/>
          </a:xfrm>
          <a:prstGeom prst="rect">
            <a:avLst/>
          </a:prstGeom>
        </p:spPr>
      </p:pic>
      <p:sp>
        <p:nvSpPr>
          <p:cNvPr id="9" name="Tytuł 1">
            <a:extLst>
              <a:ext uri="{FF2B5EF4-FFF2-40B4-BE49-F238E27FC236}">
                <a16:creationId xmlns:a16="http://schemas.microsoft.com/office/drawing/2014/main" id="{F5885843-940F-D436-2C77-768B4E364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51" y="395461"/>
            <a:ext cx="12745416" cy="5865389"/>
          </a:xfrm>
        </p:spPr>
        <p:txBody>
          <a:bodyPr>
            <a:normAutofit/>
          </a:bodyPr>
          <a:lstStyle/>
          <a:p>
            <a:pPr>
              <a:lnSpc>
                <a:spcPts val="2400"/>
              </a:lnSpc>
            </a:pPr>
            <a:r>
              <a:rPr lang="pl-PL" dirty="0"/>
              <a:t>Działanie </a:t>
            </a:r>
            <a:r>
              <a:rPr lang="pl-PL" dirty="0" err="1"/>
              <a:t>FEnIKS</a:t>
            </a:r>
            <a:r>
              <a:rPr lang="pl-PL" dirty="0"/>
              <a:t> 2.4</a:t>
            </a:r>
            <a:br>
              <a:rPr lang="pl-PL" dirty="0"/>
            </a:br>
            <a:r>
              <a:rPr lang="pl-PL" dirty="0"/>
              <a:t>Adaptacja do zmian klimatu, zapobieganie klęskom i katastrofom (2)</a:t>
            </a: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1B0D751A-4288-54F8-937F-8788FC52BC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71815" y="1460348"/>
            <a:ext cx="7056784" cy="4944563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>
              <a:solidFill>
                <a:srgbClr val="93C67B"/>
              </a:solidFill>
            </a:endParaRPr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8AC36253-2C7A-5B56-2142-B45B9B8BB1F5}"/>
              </a:ext>
            </a:extLst>
          </p:cNvPr>
          <p:cNvSpPr/>
          <p:nvPr/>
        </p:nvSpPr>
        <p:spPr>
          <a:xfrm>
            <a:off x="6096424" y="1843995"/>
            <a:ext cx="7007566" cy="5103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pl-PL" altLang="pl-PL" sz="2800" u="sng" dirty="0">
                <a:solidFill>
                  <a:schemeClr val="tx2"/>
                </a:solidFill>
                <a:latin typeface="Open Sans" pitchFamily="34" charset="0"/>
              </a:rPr>
              <a:t>Typy projektów: </a:t>
            </a:r>
          </a:p>
          <a:p>
            <a:pPr eaLnBrk="1" hangingPunct="1">
              <a:defRPr/>
            </a:pPr>
            <a:endParaRPr lang="pl-PL" altLang="pl-PL" sz="2800" u="sng" dirty="0">
              <a:solidFill>
                <a:schemeClr val="tx2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sz="2800" u="sng" dirty="0">
                <a:solidFill>
                  <a:schemeClr val="tx2"/>
                </a:solidFill>
                <a:latin typeface="Open Sans" pitchFamily="34" charset="0"/>
              </a:rPr>
              <a:t>2.4.1</a:t>
            </a:r>
            <a:r>
              <a:rPr lang="pl-PL" altLang="pl-PL" sz="2800" dirty="0">
                <a:solidFill>
                  <a:schemeClr val="tx2"/>
                </a:solidFill>
                <a:latin typeface="Open Sans" pitchFamily="34" charset="0"/>
              </a:rPr>
              <a:t> Wsparcie zrównoważonych systemów gospodarowania wodami opadowymi z udziałem zieleni, zielono-niebieskiej infrastruktury, rozwiązań opartych na naturze</a:t>
            </a:r>
          </a:p>
          <a:p>
            <a:pPr eaLnBrk="1" hangingPunct="1">
              <a:defRPr/>
            </a:pPr>
            <a:endParaRPr lang="pl-PL" altLang="pl-PL" sz="2800" u="sng" dirty="0">
              <a:solidFill>
                <a:schemeClr val="tx2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sz="2800" u="sng" dirty="0">
                <a:solidFill>
                  <a:schemeClr val="tx2"/>
                </a:solidFill>
                <a:latin typeface="Open Sans" pitchFamily="34" charset="0"/>
              </a:rPr>
              <a:t>2.4.2</a:t>
            </a:r>
            <a:r>
              <a:rPr lang="pl-PL" altLang="pl-PL" sz="2800" dirty="0">
                <a:solidFill>
                  <a:schemeClr val="tx2"/>
                </a:solidFill>
                <a:latin typeface="Open Sans" pitchFamily="34" charset="0"/>
              </a:rPr>
              <a:t> Opracowanie planów adaptacji do zmian klimatu</a:t>
            </a:r>
          </a:p>
          <a:p>
            <a:pPr eaLnBrk="1" hangingPunct="1">
              <a:defRPr/>
            </a:pPr>
            <a:r>
              <a:rPr lang="pl-PL" altLang="pl-PL" sz="2800" dirty="0">
                <a:solidFill>
                  <a:schemeClr val="tx2"/>
                </a:solidFill>
                <a:latin typeface="Open Sans" pitchFamily="34" charset="0"/>
              </a:rPr>
              <a:t> </a:t>
            </a:r>
          </a:p>
          <a:p>
            <a:pPr eaLnBrk="1" hangingPunct="1">
              <a:defRPr/>
            </a:pPr>
            <a:endParaRPr lang="pl-PL" altLang="pl-PL" sz="2800" dirty="0">
              <a:solidFill>
                <a:schemeClr val="tx2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endParaRPr lang="pl-PL" altLang="pl-PL" sz="1100" b="1" dirty="0">
              <a:solidFill>
                <a:schemeClr val="tx2"/>
              </a:solidFill>
              <a:latin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302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BA8025A-7723-DB9F-CC3C-C71222BFF6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9</a:t>
            </a:fld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F8A8FEE6-0DC6-2FF6-DAE9-82F194BCD82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1" y="6404911"/>
            <a:ext cx="10066237" cy="1065532"/>
          </a:xfrm>
          <a:prstGeom prst="rect">
            <a:avLst/>
          </a:prstGeom>
        </p:spPr>
      </p:pic>
      <p:pic>
        <p:nvPicPr>
          <p:cNvPr id="6" name="Obraz 5" descr="Rzeka z rosnącymi nad nią olszami.">
            <a:extLst>
              <a:ext uri="{FF2B5EF4-FFF2-40B4-BE49-F238E27FC236}">
                <a16:creationId xmlns:a16="http://schemas.microsoft.com/office/drawing/2014/main" id="{63D81FC4-32DF-C853-5D33-12DA8E8268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" y="1460348"/>
            <a:ext cx="5832648" cy="4944563"/>
          </a:xfrm>
          <a:prstGeom prst="rect">
            <a:avLst/>
          </a:prstGeom>
        </p:spPr>
      </p:pic>
      <p:sp>
        <p:nvSpPr>
          <p:cNvPr id="9" name="Tytuł 1">
            <a:extLst>
              <a:ext uri="{FF2B5EF4-FFF2-40B4-BE49-F238E27FC236}">
                <a16:creationId xmlns:a16="http://schemas.microsoft.com/office/drawing/2014/main" id="{F5885843-940F-D436-2C77-768B4E364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51" y="395461"/>
            <a:ext cx="12745416" cy="5865389"/>
          </a:xfrm>
        </p:spPr>
        <p:txBody>
          <a:bodyPr>
            <a:normAutofit/>
          </a:bodyPr>
          <a:lstStyle/>
          <a:p>
            <a:pPr>
              <a:lnSpc>
                <a:spcPts val="2400"/>
              </a:lnSpc>
            </a:pPr>
            <a:r>
              <a:rPr lang="pl-PL" dirty="0"/>
              <a:t>Działanie </a:t>
            </a:r>
            <a:r>
              <a:rPr lang="pl-PL" dirty="0" err="1"/>
              <a:t>FEnIKS</a:t>
            </a:r>
            <a:r>
              <a:rPr lang="pl-PL" dirty="0"/>
              <a:t> 2.4</a:t>
            </a:r>
            <a:br>
              <a:rPr lang="pl-PL" dirty="0"/>
            </a:br>
            <a:r>
              <a:rPr lang="pl-PL" dirty="0"/>
              <a:t>Adaptacja do zmian klimatu, zapobieganie klęskom i katastrofom (3)</a:t>
            </a: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1B0D751A-4288-54F8-937F-8788FC52BC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71814" y="1298826"/>
            <a:ext cx="7367961" cy="5106086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>
              <a:solidFill>
                <a:srgbClr val="93C67B"/>
              </a:solidFill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3B7EE18C-B14D-2707-CBD8-2FA4FCF93FB6}"/>
              </a:ext>
            </a:extLst>
          </p:cNvPr>
          <p:cNvSpPr/>
          <p:nvPr/>
        </p:nvSpPr>
        <p:spPr>
          <a:xfrm>
            <a:off x="6071814" y="2240079"/>
            <a:ext cx="7340671" cy="41677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pl-PL" altLang="pl-PL" sz="2400" u="sng" dirty="0">
              <a:solidFill>
                <a:schemeClr val="tx2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sz="2400" u="sng" dirty="0">
                <a:solidFill>
                  <a:schemeClr val="tx2"/>
                </a:solidFill>
                <a:latin typeface="Open Sans" pitchFamily="34" charset="0"/>
              </a:rPr>
              <a:t>Typy projektów: </a:t>
            </a:r>
          </a:p>
          <a:p>
            <a:pPr eaLnBrk="1" hangingPunct="1">
              <a:defRPr/>
            </a:pPr>
            <a:r>
              <a:rPr lang="pl-PL" altLang="pl-PL" sz="2400" u="sng" dirty="0">
                <a:solidFill>
                  <a:schemeClr val="tx2"/>
                </a:solidFill>
                <a:latin typeface="Open Sans" pitchFamily="34" charset="0"/>
              </a:rPr>
              <a:t>(wybór w trybie niekonkurencyjnym)</a:t>
            </a:r>
          </a:p>
          <a:p>
            <a:pPr eaLnBrk="1" hangingPunct="1">
              <a:defRPr/>
            </a:pPr>
            <a:r>
              <a:rPr lang="pl-PL" altLang="pl-PL" sz="2400" u="sng" dirty="0">
                <a:solidFill>
                  <a:schemeClr val="tx2"/>
                </a:solidFill>
                <a:latin typeface="Open Sans" pitchFamily="34" charset="0"/>
              </a:rPr>
              <a:t>2.4.3</a:t>
            </a:r>
            <a:r>
              <a:rPr lang="pl-PL" altLang="pl-PL" sz="2400" dirty="0">
                <a:solidFill>
                  <a:schemeClr val="tx2"/>
                </a:solidFill>
                <a:latin typeface="Open Sans" pitchFamily="34" charset="0"/>
              </a:rPr>
              <a:t> Wspieranie małej retencji 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pl-PL" altLang="pl-PL" sz="2400" u="sng" dirty="0">
                <a:solidFill>
                  <a:schemeClr val="tx2"/>
                </a:solidFill>
                <a:latin typeface="Open Sans" pitchFamily="34" charset="0"/>
              </a:rPr>
              <a:t>2.4.4</a:t>
            </a:r>
            <a:r>
              <a:rPr lang="pl-PL" altLang="pl-PL" sz="2400" dirty="0">
                <a:solidFill>
                  <a:schemeClr val="tx2"/>
                </a:solidFill>
                <a:latin typeface="Open Sans" pitchFamily="34" charset="0"/>
              </a:rPr>
              <a:t> </a:t>
            </a:r>
            <a:r>
              <a:rPr lang="pl-PL" altLang="pl-PL" sz="2400" dirty="0" err="1">
                <a:solidFill>
                  <a:schemeClr val="tx2"/>
                </a:solidFill>
                <a:latin typeface="Open Sans" pitchFamily="34" charset="0"/>
              </a:rPr>
              <a:t>Renaturyzacja</a:t>
            </a:r>
            <a:r>
              <a:rPr lang="pl-PL" altLang="pl-PL" sz="2400" dirty="0">
                <a:solidFill>
                  <a:schemeClr val="tx2"/>
                </a:solidFill>
                <a:latin typeface="Open Sans" pitchFamily="34" charset="0"/>
              </a:rPr>
              <a:t> przekształconych cieków wodnych</a:t>
            </a:r>
            <a:br>
              <a:rPr lang="pl-PL" altLang="pl-PL" sz="2400" dirty="0">
                <a:solidFill>
                  <a:schemeClr val="tx2"/>
                </a:solidFill>
                <a:latin typeface="Open Sans" pitchFamily="34" charset="0"/>
              </a:rPr>
            </a:br>
            <a:r>
              <a:rPr lang="pl-PL" altLang="pl-PL" sz="2400" dirty="0">
                <a:solidFill>
                  <a:schemeClr val="tx2"/>
                </a:solidFill>
                <a:latin typeface="Open Sans" pitchFamily="34" charset="0"/>
              </a:rPr>
              <a:t>i obszarów od wód zależnych 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pl-PL" altLang="pl-PL" sz="2400" u="sng" dirty="0">
                <a:solidFill>
                  <a:schemeClr val="tx2"/>
                </a:solidFill>
                <a:latin typeface="Open Sans" pitchFamily="34" charset="0"/>
              </a:rPr>
              <a:t>2.4.5</a:t>
            </a:r>
            <a:r>
              <a:rPr lang="pl-PL" altLang="pl-PL" sz="2400" dirty="0">
                <a:solidFill>
                  <a:schemeClr val="tx2"/>
                </a:solidFill>
                <a:latin typeface="Open Sans" pitchFamily="34" charset="0"/>
              </a:rPr>
              <a:t> Budowa, przebudowa lub remont urządzeń wodnych i infrastruktury towarzyszącej, służących zmniejszeniu skutków powodzi i suszy</a:t>
            </a:r>
          </a:p>
          <a:p>
            <a:pPr eaLnBrk="1" hangingPunct="1">
              <a:defRPr/>
            </a:pPr>
            <a:r>
              <a:rPr lang="pl-PL" altLang="pl-PL" sz="2400" u="sng" dirty="0">
                <a:solidFill>
                  <a:schemeClr val="tx2"/>
                </a:solidFill>
                <a:latin typeface="Open Sans" pitchFamily="34" charset="0"/>
              </a:rPr>
              <a:t>2.4.6 </a:t>
            </a:r>
            <a:r>
              <a:rPr lang="pl-PL" altLang="pl-PL" sz="2400" dirty="0">
                <a:solidFill>
                  <a:schemeClr val="tx2"/>
                </a:solidFill>
                <a:latin typeface="Open Sans" pitchFamily="34" charset="0"/>
              </a:rPr>
              <a:t>Opracowania i aktualizacja dokumentów strategicznych w zakresie gospodarowania wodami, zarządzania ryzykiem powodziowym oraz ochrony zasobów wodnych</a:t>
            </a:r>
          </a:p>
          <a:p>
            <a:pPr eaLnBrk="1" hangingPunct="1">
              <a:defRPr/>
            </a:pPr>
            <a:endParaRPr lang="pl-PL" altLang="pl-PL" sz="2400" u="sng" dirty="0">
              <a:solidFill>
                <a:schemeClr val="tx2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sz="2400" dirty="0">
                <a:solidFill>
                  <a:schemeClr val="tx2"/>
                </a:solidFill>
                <a:latin typeface="Open Sans" pitchFamily="34" charset="0"/>
              </a:rPr>
              <a:t> </a:t>
            </a:r>
          </a:p>
          <a:p>
            <a:pPr eaLnBrk="1" hangingPunct="1">
              <a:defRPr/>
            </a:pPr>
            <a:endParaRPr lang="pl-PL" altLang="pl-PL" sz="2400" dirty="0">
              <a:solidFill>
                <a:schemeClr val="tx2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endParaRPr lang="pl-PL" altLang="pl-PL" sz="1050" b="1" dirty="0">
              <a:solidFill>
                <a:schemeClr val="tx2"/>
              </a:solidFill>
              <a:latin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7821571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KIŚ 2022">
    <a:dk1>
      <a:srgbClr val="000000"/>
    </a:dk1>
    <a:lt1>
      <a:srgbClr val="FFFFFF"/>
    </a:lt1>
    <a:dk2>
      <a:srgbClr val="44546A"/>
    </a:dk2>
    <a:lt2>
      <a:srgbClr val="17367B"/>
    </a:lt2>
    <a:accent1>
      <a:srgbClr val="FFCC00"/>
    </a:accent1>
    <a:accent2>
      <a:srgbClr val="FF0000"/>
    </a:accent2>
    <a:accent3>
      <a:srgbClr val="293765"/>
    </a:accent3>
    <a:accent4>
      <a:srgbClr val="000000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  <a:fontScheme name="MKIŚ 2022">
    <a:majorFont>
      <a:latin typeface="Lato Black"/>
      <a:ea typeface=""/>
      <a:cs typeface=""/>
    </a:majorFont>
    <a:minorFont>
      <a:latin typeface="Lato Medium"/>
      <a:ea typeface=""/>
      <a:cs typeface="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269</TotalTime>
  <Words>1903</Words>
  <Application>Microsoft Office PowerPoint</Application>
  <PresentationFormat>Niestandardowy</PresentationFormat>
  <Paragraphs>408</Paragraphs>
  <Slides>24</Slides>
  <Notes>6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24</vt:i4>
      </vt:variant>
    </vt:vector>
  </HeadingPairs>
  <TitlesOfParts>
    <vt:vector size="30" baseType="lpstr">
      <vt:lpstr>Arial</vt:lpstr>
      <vt:lpstr>Calibri</vt:lpstr>
      <vt:lpstr>Open Sans</vt:lpstr>
      <vt:lpstr>Open Sans</vt:lpstr>
      <vt:lpstr>Wingdings</vt:lpstr>
      <vt:lpstr>Motyw pakietu Office</vt:lpstr>
      <vt:lpstr>Wsparcie adaptacji do zmian klimatu w perspektywie finansowej 2021-2027 </vt:lpstr>
      <vt:lpstr>Spis treści </vt:lpstr>
      <vt:lpstr>Prezentacja programu PowerPoint</vt:lpstr>
      <vt:lpstr>Najważniejsze informacje</vt:lpstr>
      <vt:lpstr>Prezentacja programu PowerPoint</vt:lpstr>
      <vt:lpstr>Prezentacja programu PowerPoint</vt:lpstr>
      <vt:lpstr>Działanie FEnIKS 2.4 Adaptacja do zmian klimatu, zapobieganie klęskom i katastrofom (1)</vt:lpstr>
      <vt:lpstr>Działanie FEnIKS 2.4 Adaptacja do zmian klimatu, zapobieganie klęskom i katastrofom (2)</vt:lpstr>
      <vt:lpstr>Działanie FEnIKS 2.4 Adaptacja do zmian klimatu, zapobieganie klęskom i katastrofom (3)</vt:lpstr>
      <vt:lpstr>Działanie FEnIKS 2.4 Adaptacja do zmian klimatu, zapobieganie klęskom i katastrofom (4)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Podsumowanie przeprowadzonych naborów konkurencyjnych:</vt:lpstr>
      <vt:lpstr>Prezentacja programu PowerPoint</vt:lpstr>
      <vt:lpstr>Podsumowanie naborów niekonkurencyjnych (1):</vt:lpstr>
      <vt:lpstr>Podsumowanie naborów niekonkurencyjnych (2):</vt:lpstr>
      <vt:lpstr>Podsumowanie naborów niekonkurencyjnych (3):</vt:lpstr>
      <vt:lpstr>1. Finansowanie ze środków krajowych   </vt:lpstr>
      <vt:lpstr>PP Adaptacja do zmian klimatu  (1)  </vt:lpstr>
      <vt:lpstr>PP Adaptacja do zmian klimatu (2)   </vt:lpstr>
      <vt:lpstr>Dziękujemy za uwagę.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Sowiński Piotr</dc:creator>
  <cp:lastModifiedBy>MIKOŁAJ BŁĄD-JAROCKI</cp:lastModifiedBy>
  <cp:revision>24</cp:revision>
  <dcterms:created xsi:type="dcterms:W3CDTF">2022-06-22T09:40:44Z</dcterms:created>
  <dcterms:modified xsi:type="dcterms:W3CDTF">2024-09-20T07:21:36Z</dcterms:modified>
</cp:coreProperties>
</file>